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535" r:id="rId3"/>
    <p:sldId id="559" r:id="rId4"/>
    <p:sldId id="548" r:id="rId5"/>
    <p:sldId id="549" r:id="rId6"/>
    <p:sldId id="588" r:id="rId7"/>
    <p:sldId id="601" r:id="rId8"/>
    <p:sldId id="581" r:id="rId9"/>
    <p:sldId id="582" r:id="rId10"/>
    <p:sldId id="590" r:id="rId11"/>
    <p:sldId id="570" r:id="rId12"/>
    <p:sldId id="770" r:id="rId13"/>
    <p:sldId id="571" r:id="rId14"/>
    <p:sldId id="397" r:id="rId15"/>
    <p:sldId id="771" r:id="rId16"/>
    <p:sldId id="774" r:id="rId17"/>
    <p:sldId id="775" r:id="rId18"/>
    <p:sldId id="779" r:id="rId19"/>
    <p:sldId id="777" r:id="rId20"/>
    <p:sldId id="780" r:id="rId21"/>
    <p:sldId id="533" r:id="rId22"/>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96EC"/>
    <a:srgbClr val="004A99"/>
    <a:srgbClr val="3C4A99"/>
    <a:srgbClr val="EBE9DE"/>
    <a:srgbClr val="D1CCB9"/>
    <a:srgbClr val="004495"/>
    <a:srgbClr val="71717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1" autoAdjust="0"/>
    <p:restoredTop sz="96433" autoAdjust="0"/>
  </p:normalViewPr>
  <p:slideViewPr>
    <p:cSldViewPr>
      <p:cViewPr varScale="1">
        <p:scale>
          <a:sx n="60" d="100"/>
          <a:sy n="60" d="100"/>
        </p:scale>
        <p:origin x="78" y="342"/>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89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69215D-7784-4D3A-98BD-5EF8060D0D97}" type="doc">
      <dgm:prSet loTypeId="urn:microsoft.com/office/officeart/2005/8/layout/process4" loCatId="list" qsTypeId="urn:microsoft.com/office/officeart/2005/8/quickstyle/simple1" qsCatId="simple" csTypeId="urn:microsoft.com/office/officeart/2005/8/colors/colorful4" csCatId="colorful" phldr="1"/>
      <dgm:spPr/>
      <dgm:t>
        <a:bodyPr/>
        <a:lstStyle/>
        <a:p>
          <a:endParaRPr lang="fr-FR"/>
        </a:p>
      </dgm:t>
    </dgm:pt>
    <dgm:pt modelId="{264C6F69-6F90-4136-BD44-B6D54C5314D0}">
      <dgm:prSet phldrT="[Texte]"/>
      <dgm:spPr>
        <a:solidFill>
          <a:srgbClr val="4596EC"/>
        </a:solidFill>
      </dgm:spPr>
      <dgm:t>
        <a:bodyPr/>
        <a:lstStyle/>
        <a:p>
          <a:r>
            <a:rPr lang="fr-FR" b="1" dirty="0">
              <a:latin typeface="Georgia" panose="02040502050405020303" pitchFamily="18" charset="0"/>
            </a:rPr>
            <a:t>GDPR</a:t>
          </a:r>
        </a:p>
      </dgm:t>
    </dgm:pt>
    <dgm:pt modelId="{9DF7E360-76E8-422E-9801-200ACCFF6835}" type="parTrans" cxnId="{276D2D8F-8E91-4A8F-B423-E1208CE06EBF}">
      <dgm:prSet/>
      <dgm:spPr/>
      <dgm:t>
        <a:bodyPr/>
        <a:lstStyle/>
        <a:p>
          <a:endParaRPr lang="fr-FR"/>
        </a:p>
      </dgm:t>
    </dgm:pt>
    <dgm:pt modelId="{F03C8A6E-B290-45BD-84A8-138F66C09E46}" type="sibTrans" cxnId="{276D2D8F-8E91-4A8F-B423-E1208CE06EBF}">
      <dgm:prSet/>
      <dgm:spPr/>
      <dgm:t>
        <a:bodyPr/>
        <a:lstStyle/>
        <a:p>
          <a:endParaRPr lang="fr-FR"/>
        </a:p>
      </dgm:t>
    </dgm:pt>
    <dgm:pt modelId="{3273BE66-0651-40DC-AE70-43CDCF395A1C}">
      <dgm:prSet phldrT="[Texte]"/>
      <dgm:spPr>
        <a:solidFill>
          <a:schemeClr val="accent2">
            <a:lumMod val="20000"/>
            <a:lumOff val="80000"/>
            <a:alpha val="90000"/>
          </a:schemeClr>
        </a:solidFill>
      </dgm:spPr>
      <dgm:t>
        <a:bodyPr/>
        <a:lstStyle/>
        <a:p>
          <a:r>
            <a:rPr lang="fr-FR" dirty="0">
              <a:latin typeface="Georgia" panose="02040502050405020303" pitchFamily="18" charset="0"/>
            </a:rPr>
            <a:t>Room of manœuvre of </a:t>
          </a:r>
          <a:r>
            <a:rPr lang="fr-FR" dirty="0" err="1">
              <a:latin typeface="Georgia" panose="02040502050405020303" pitchFamily="18" charset="0"/>
            </a:rPr>
            <a:t>Member</a:t>
          </a:r>
          <a:r>
            <a:rPr lang="fr-FR" dirty="0">
              <a:latin typeface="Georgia" panose="02040502050405020303" pitchFamily="18" charset="0"/>
            </a:rPr>
            <a:t> States of the EU (art. 9.4 GDPR for </a:t>
          </a:r>
          <a:r>
            <a:rPr lang="fr-FR" dirty="0" err="1">
              <a:latin typeface="Georgia" panose="02040502050405020303" pitchFamily="18" charset="0"/>
            </a:rPr>
            <a:t>health</a:t>
          </a:r>
          <a:r>
            <a:rPr lang="fr-FR" dirty="0">
              <a:latin typeface="Georgia" panose="02040502050405020303" pitchFamily="18" charset="0"/>
            </a:rPr>
            <a:t> data)</a:t>
          </a:r>
        </a:p>
      </dgm:t>
    </dgm:pt>
    <dgm:pt modelId="{C2B957ED-937B-4953-BE39-BC593B52F772}" type="parTrans" cxnId="{2F4D846D-B81F-4E30-9D92-27B441175D32}">
      <dgm:prSet/>
      <dgm:spPr/>
      <dgm:t>
        <a:bodyPr/>
        <a:lstStyle/>
        <a:p>
          <a:endParaRPr lang="fr-FR"/>
        </a:p>
      </dgm:t>
    </dgm:pt>
    <dgm:pt modelId="{DDCFE80F-F65C-45AB-89EF-25F16D80C95F}" type="sibTrans" cxnId="{2F4D846D-B81F-4E30-9D92-27B441175D32}">
      <dgm:prSet/>
      <dgm:spPr/>
      <dgm:t>
        <a:bodyPr/>
        <a:lstStyle/>
        <a:p>
          <a:endParaRPr lang="fr-FR"/>
        </a:p>
      </dgm:t>
    </dgm:pt>
    <dgm:pt modelId="{FDA3FCD2-52B1-435E-9DFD-669A97FE9C82}">
      <dgm:prSet phldrT="[Texte]"/>
      <dgm:spPr/>
      <dgm:t>
        <a:bodyPr/>
        <a:lstStyle/>
        <a:p>
          <a:r>
            <a:rPr lang="fr-FR" b="1" dirty="0">
              <a:latin typeface="Georgia" panose="02040502050405020303" pitchFamily="18" charset="0"/>
            </a:rPr>
            <a:t>Loi Informatique et Libertés (French Data Protection </a:t>
          </a:r>
          <a:r>
            <a:rPr lang="fr-FR" b="1" dirty="0" err="1">
              <a:latin typeface="Georgia" panose="02040502050405020303" pitchFamily="18" charset="0"/>
            </a:rPr>
            <a:t>Act</a:t>
          </a:r>
          <a:r>
            <a:rPr lang="fr-FR" b="1" dirty="0">
              <a:latin typeface="Georgia" panose="02040502050405020303" pitchFamily="18" charset="0"/>
            </a:rPr>
            <a:t>)</a:t>
          </a:r>
        </a:p>
      </dgm:t>
    </dgm:pt>
    <dgm:pt modelId="{FA346FE3-06DA-4C76-B6E0-86C339DCCE8B}" type="parTrans" cxnId="{F71086C5-1E75-4F38-83AC-A865119E9928}">
      <dgm:prSet/>
      <dgm:spPr/>
      <dgm:t>
        <a:bodyPr/>
        <a:lstStyle/>
        <a:p>
          <a:endParaRPr lang="fr-FR"/>
        </a:p>
      </dgm:t>
    </dgm:pt>
    <dgm:pt modelId="{0FBB662D-D4C1-4BD0-A1D3-1FB135BFC2F7}" type="sibTrans" cxnId="{F71086C5-1E75-4F38-83AC-A865119E9928}">
      <dgm:prSet/>
      <dgm:spPr/>
      <dgm:t>
        <a:bodyPr/>
        <a:lstStyle/>
        <a:p>
          <a:endParaRPr lang="fr-FR"/>
        </a:p>
      </dgm:t>
    </dgm:pt>
    <dgm:pt modelId="{7E8AD149-4CA6-43ED-A2E7-69D52710D5C7}">
      <dgm:prSet phldrT="[Texte]"/>
      <dgm:spPr/>
      <dgm:t>
        <a:bodyPr/>
        <a:lstStyle/>
        <a:p>
          <a:r>
            <a:rPr lang="fr-FR" dirty="0" err="1">
              <a:latin typeface="Georgia" panose="02040502050405020303" pitchFamily="18" charset="0"/>
            </a:rPr>
            <a:t>Modified</a:t>
          </a:r>
          <a:r>
            <a:rPr lang="fr-FR" dirty="0">
              <a:latin typeface="Georgia" panose="02040502050405020303" pitchFamily="18" charset="0"/>
            </a:rPr>
            <a:t> by </a:t>
          </a:r>
          <a:r>
            <a:rPr lang="fr-FR" dirty="0" err="1">
              <a:latin typeface="Georgia" panose="02040502050405020303" pitchFamily="18" charset="0"/>
            </a:rPr>
            <a:t>law</a:t>
          </a:r>
          <a:r>
            <a:rPr lang="fr-FR" dirty="0">
              <a:latin typeface="Georgia" panose="02040502050405020303" pitchFamily="18" charset="0"/>
            </a:rPr>
            <a:t> n°2018-493 of </a:t>
          </a:r>
          <a:r>
            <a:rPr lang="fr-FR" dirty="0" err="1">
              <a:latin typeface="Georgia" panose="02040502050405020303" pitchFamily="18" charset="0"/>
            </a:rPr>
            <a:t>June</a:t>
          </a:r>
          <a:r>
            <a:rPr lang="fr-FR" dirty="0">
              <a:latin typeface="Georgia" panose="02040502050405020303" pitchFamily="18" charset="0"/>
            </a:rPr>
            <a:t> 20, 2018 </a:t>
          </a:r>
          <a:r>
            <a:rPr lang="fr-FR" dirty="0" err="1">
              <a:latin typeface="Georgia" panose="02040502050405020303" pitchFamily="18" charset="0"/>
            </a:rPr>
            <a:t>relating</a:t>
          </a:r>
          <a:r>
            <a:rPr lang="fr-FR" dirty="0">
              <a:latin typeface="Georgia" panose="02040502050405020303" pitchFamily="18" charset="0"/>
            </a:rPr>
            <a:t> to protection of </a:t>
          </a:r>
          <a:r>
            <a:rPr lang="fr-FR" dirty="0" err="1">
              <a:latin typeface="Georgia" panose="02040502050405020303" pitchFamily="18" charset="0"/>
            </a:rPr>
            <a:t>personal</a:t>
          </a:r>
          <a:r>
            <a:rPr lang="fr-FR" dirty="0">
              <a:latin typeface="Georgia" panose="02040502050405020303" pitchFamily="18" charset="0"/>
            </a:rPr>
            <a:t> data</a:t>
          </a:r>
        </a:p>
      </dgm:t>
    </dgm:pt>
    <dgm:pt modelId="{9A1BD7BF-AFBF-4DB7-BCF1-49D70DF995D6}" type="parTrans" cxnId="{78A230F6-C487-46B9-88B8-31D8D72CB07F}">
      <dgm:prSet/>
      <dgm:spPr/>
      <dgm:t>
        <a:bodyPr/>
        <a:lstStyle/>
        <a:p>
          <a:endParaRPr lang="fr-FR"/>
        </a:p>
      </dgm:t>
    </dgm:pt>
    <dgm:pt modelId="{9DDB1258-A8B7-4EBF-B0D4-E8284C426B96}" type="sibTrans" cxnId="{78A230F6-C487-46B9-88B8-31D8D72CB07F}">
      <dgm:prSet/>
      <dgm:spPr/>
      <dgm:t>
        <a:bodyPr/>
        <a:lstStyle/>
        <a:p>
          <a:endParaRPr lang="fr-FR"/>
        </a:p>
      </dgm:t>
    </dgm:pt>
    <dgm:pt modelId="{F939C843-2274-4087-AE89-F3CC4D5C690C}">
      <dgm:prSet phldrT="[Texte]"/>
      <dgm:spPr/>
      <dgm:t>
        <a:bodyPr/>
        <a:lstStyle/>
        <a:p>
          <a:r>
            <a:rPr lang="fr-FR" b="1" dirty="0" err="1">
              <a:latin typeface="Georgia" panose="02040502050405020303" pitchFamily="18" charset="0"/>
            </a:rPr>
            <a:t>Decree</a:t>
          </a:r>
          <a:r>
            <a:rPr lang="fr-FR" b="1" dirty="0">
              <a:latin typeface="Georgia" panose="02040502050405020303" pitchFamily="18" charset="0"/>
            </a:rPr>
            <a:t> « Informatique et Libertés »</a:t>
          </a:r>
        </a:p>
      </dgm:t>
    </dgm:pt>
    <dgm:pt modelId="{815348C9-1CD8-4D85-A1F9-746E7F8D5068}" type="parTrans" cxnId="{1216ADF7-5CED-4B10-A3D0-2B2B106E1B65}">
      <dgm:prSet/>
      <dgm:spPr/>
      <dgm:t>
        <a:bodyPr/>
        <a:lstStyle/>
        <a:p>
          <a:endParaRPr lang="fr-FR"/>
        </a:p>
      </dgm:t>
    </dgm:pt>
    <dgm:pt modelId="{9583BFA4-48DF-49F4-B628-D50BAD0742B5}" type="sibTrans" cxnId="{1216ADF7-5CED-4B10-A3D0-2B2B106E1B65}">
      <dgm:prSet/>
      <dgm:spPr/>
      <dgm:t>
        <a:bodyPr/>
        <a:lstStyle/>
        <a:p>
          <a:endParaRPr lang="fr-FR"/>
        </a:p>
      </dgm:t>
    </dgm:pt>
    <dgm:pt modelId="{D7795642-CC33-4A5F-9469-F4EC7115CDD5}">
      <dgm:prSet phldrT="[Texte]"/>
      <dgm:spPr/>
      <dgm:t>
        <a:bodyPr/>
        <a:lstStyle/>
        <a:p>
          <a:r>
            <a:rPr lang="fr-FR" dirty="0" err="1">
              <a:latin typeface="Georgia" panose="02040502050405020303" pitchFamily="18" charset="0"/>
            </a:rPr>
            <a:t>Decree</a:t>
          </a:r>
          <a:r>
            <a:rPr lang="fr-FR" dirty="0">
              <a:latin typeface="Georgia" panose="02040502050405020303" pitchFamily="18" charset="0"/>
            </a:rPr>
            <a:t> n°2019-536 of May 29, 2019</a:t>
          </a:r>
        </a:p>
      </dgm:t>
    </dgm:pt>
    <dgm:pt modelId="{E8D8D729-9FDE-41B8-9597-0D0D36EB9C9B}" type="parTrans" cxnId="{59B740A0-93C5-4B56-9C0C-C6174D194EB5}">
      <dgm:prSet/>
      <dgm:spPr/>
      <dgm:t>
        <a:bodyPr/>
        <a:lstStyle/>
        <a:p>
          <a:endParaRPr lang="fr-FR"/>
        </a:p>
      </dgm:t>
    </dgm:pt>
    <dgm:pt modelId="{0B7C950B-7261-423E-BEE2-C95E9029E8F4}" type="sibTrans" cxnId="{59B740A0-93C5-4B56-9C0C-C6174D194EB5}">
      <dgm:prSet/>
      <dgm:spPr/>
      <dgm:t>
        <a:bodyPr/>
        <a:lstStyle/>
        <a:p>
          <a:endParaRPr lang="fr-FR"/>
        </a:p>
      </dgm:t>
    </dgm:pt>
    <dgm:pt modelId="{095785CA-DFE2-4F56-AB7C-3CD3FB60A3BB}">
      <dgm:prSet phldrT="[Texte]"/>
      <dgm:spPr/>
      <dgm:t>
        <a:bodyPr/>
        <a:lstStyle/>
        <a:p>
          <a:r>
            <a:rPr lang="en-US" dirty="0">
              <a:latin typeface="Georgia" panose="02040502050405020303" pitchFamily="18" charset="0"/>
            </a:rPr>
            <a:t>Rewriting by ordinance n ° 2018-1125 of December 12, 2018 (applicable since June 1, 2019)</a:t>
          </a:r>
          <a:endParaRPr lang="fr-FR" dirty="0">
            <a:latin typeface="Georgia" panose="02040502050405020303" pitchFamily="18" charset="0"/>
          </a:endParaRPr>
        </a:p>
      </dgm:t>
    </dgm:pt>
    <dgm:pt modelId="{75BA5E28-5404-40BA-8E54-E760115AD55C}" type="sibTrans" cxnId="{66DEC9CE-5558-4A1E-ABD4-7570438D3F3C}">
      <dgm:prSet/>
      <dgm:spPr/>
      <dgm:t>
        <a:bodyPr/>
        <a:lstStyle/>
        <a:p>
          <a:endParaRPr lang="fr-FR"/>
        </a:p>
      </dgm:t>
    </dgm:pt>
    <dgm:pt modelId="{447131FD-9B5F-4129-B7DE-5B0F08A3A644}" type="parTrans" cxnId="{66DEC9CE-5558-4A1E-ABD4-7570438D3F3C}">
      <dgm:prSet/>
      <dgm:spPr/>
      <dgm:t>
        <a:bodyPr/>
        <a:lstStyle/>
        <a:p>
          <a:endParaRPr lang="fr-FR"/>
        </a:p>
      </dgm:t>
    </dgm:pt>
    <dgm:pt modelId="{69D36023-0B6A-4AD3-9893-E3EA261FD8A6}" type="pres">
      <dgm:prSet presAssocID="{5169215D-7784-4D3A-98BD-5EF8060D0D97}" presName="Name0" presStyleCnt="0">
        <dgm:presLayoutVars>
          <dgm:dir/>
          <dgm:animLvl val="lvl"/>
          <dgm:resizeHandles val="exact"/>
        </dgm:presLayoutVars>
      </dgm:prSet>
      <dgm:spPr/>
    </dgm:pt>
    <dgm:pt modelId="{4A69BAC8-0448-4189-B18A-2250CC869CB0}" type="pres">
      <dgm:prSet presAssocID="{F939C843-2274-4087-AE89-F3CC4D5C690C}" presName="boxAndChildren" presStyleCnt="0"/>
      <dgm:spPr/>
    </dgm:pt>
    <dgm:pt modelId="{652C33F3-41FD-4599-A73C-76427F8C0CD1}" type="pres">
      <dgm:prSet presAssocID="{F939C843-2274-4087-AE89-F3CC4D5C690C}" presName="parentTextBox" presStyleLbl="node1" presStyleIdx="0" presStyleCnt="3"/>
      <dgm:spPr/>
    </dgm:pt>
    <dgm:pt modelId="{669E5286-A7E3-480A-906D-E5E375F7A11A}" type="pres">
      <dgm:prSet presAssocID="{F939C843-2274-4087-AE89-F3CC4D5C690C}" presName="entireBox" presStyleLbl="node1" presStyleIdx="0" presStyleCnt="3"/>
      <dgm:spPr/>
    </dgm:pt>
    <dgm:pt modelId="{D1C76264-789B-44B2-ACBF-F20B7471B4A5}" type="pres">
      <dgm:prSet presAssocID="{F939C843-2274-4087-AE89-F3CC4D5C690C}" presName="descendantBox" presStyleCnt="0"/>
      <dgm:spPr/>
    </dgm:pt>
    <dgm:pt modelId="{C845A1EC-6901-48A9-BAB0-95EAD4192C77}" type="pres">
      <dgm:prSet presAssocID="{D7795642-CC33-4A5F-9469-F4EC7115CDD5}" presName="childTextBox" presStyleLbl="fgAccFollowNode1" presStyleIdx="0" presStyleCnt="4">
        <dgm:presLayoutVars>
          <dgm:bulletEnabled val="1"/>
        </dgm:presLayoutVars>
      </dgm:prSet>
      <dgm:spPr/>
    </dgm:pt>
    <dgm:pt modelId="{D744E903-E661-4090-B535-049E8E50A2BA}" type="pres">
      <dgm:prSet presAssocID="{0FBB662D-D4C1-4BD0-A1D3-1FB135BFC2F7}" presName="sp" presStyleCnt="0"/>
      <dgm:spPr/>
    </dgm:pt>
    <dgm:pt modelId="{EDDF3CF8-174C-4829-9BE8-408A174AD724}" type="pres">
      <dgm:prSet presAssocID="{FDA3FCD2-52B1-435E-9DFD-669A97FE9C82}" presName="arrowAndChildren" presStyleCnt="0"/>
      <dgm:spPr/>
    </dgm:pt>
    <dgm:pt modelId="{81225017-71D3-40E1-86F6-0E2C8674E121}" type="pres">
      <dgm:prSet presAssocID="{FDA3FCD2-52B1-435E-9DFD-669A97FE9C82}" presName="parentTextArrow" presStyleLbl="node1" presStyleIdx="0" presStyleCnt="3"/>
      <dgm:spPr/>
    </dgm:pt>
    <dgm:pt modelId="{FE136EA2-D874-47E8-B410-C9F8E33B9421}" type="pres">
      <dgm:prSet presAssocID="{FDA3FCD2-52B1-435E-9DFD-669A97FE9C82}" presName="arrow" presStyleLbl="node1" presStyleIdx="1" presStyleCnt="3"/>
      <dgm:spPr/>
    </dgm:pt>
    <dgm:pt modelId="{2BBC63F7-EB55-4B56-82E5-3BB08CAB71A1}" type="pres">
      <dgm:prSet presAssocID="{FDA3FCD2-52B1-435E-9DFD-669A97FE9C82}" presName="descendantArrow" presStyleCnt="0"/>
      <dgm:spPr/>
    </dgm:pt>
    <dgm:pt modelId="{775370BC-D110-40B1-B49E-D00EF7AE9D65}" type="pres">
      <dgm:prSet presAssocID="{7E8AD149-4CA6-43ED-A2E7-69D52710D5C7}" presName="childTextArrow" presStyleLbl="fgAccFollowNode1" presStyleIdx="1" presStyleCnt="4">
        <dgm:presLayoutVars>
          <dgm:bulletEnabled val="1"/>
        </dgm:presLayoutVars>
      </dgm:prSet>
      <dgm:spPr/>
    </dgm:pt>
    <dgm:pt modelId="{80E93286-F88A-441F-B9D5-4D8C27E76257}" type="pres">
      <dgm:prSet presAssocID="{095785CA-DFE2-4F56-AB7C-3CD3FB60A3BB}" presName="childTextArrow" presStyleLbl="fgAccFollowNode1" presStyleIdx="2" presStyleCnt="4" custLinFactNeighborY="-1727">
        <dgm:presLayoutVars>
          <dgm:bulletEnabled val="1"/>
        </dgm:presLayoutVars>
      </dgm:prSet>
      <dgm:spPr/>
    </dgm:pt>
    <dgm:pt modelId="{3879A2F9-C992-4B2B-8004-F057F207B7B8}" type="pres">
      <dgm:prSet presAssocID="{F03C8A6E-B290-45BD-84A8-138F66C09E46}" presName="sp" presStyleCnt="0"/>
      <dgm:spPr/>
    </dgm:pt>
    <dgm:pt modelId="{857DC4A6-76A6-4839-B424-60B904E87B38}" type="pres">
      <dgm:prSet presAssocID="{264C6F69-6F90-4136-BD44-B6D54C5314D0}" presName="arrowAndChildren" presStyleCnt="0"/>
      <dgm:spPr/>
    </dgm:pt>
    <dgm:pt modelId="{4F7C2AE9-54EF-4307-B028-4E7ACA4046EB}" type="pres">
      <dgm:prSet presAssocID="{264C6F69-6F90-4136-BD44-B6D54C5314D0}" presName="parentTextArrow" presStyleLbl="node1" presStyleIdx="1" presStyleCnt="3"/>
      <dgm:spPr/>
    </dgm:pt>
    <dgm:pt modelId="{4FF75C4E-18A9-4748-B440-EA2045C80C89}" type="pres">
      <dgm:prSet presAssocID="{264C6F69-6F90-4136-BD44-B6D54C5314D0}" presName="arrow" presStyleLbl="node1" presStyleIdx="2" presStyleCnt="3" custLinFactNeighborX="-240" custLinFactNeighborY="-46"/>
      <dgm:spPr/>
    </dgm:pt>
    <dgm:pt modelId="{77220C58-38D0-4635-A10A-4BA958C560E1}" type="pres">
      <dgm:prSet presAssocID="{264C6F69-6F90-4136-BD44-B6D54C5314D0}" presName="descendantArrow" presStyleCnt="0"/>
      <dgm:spPr/>
    </dgm:pt>
    <dgm:pt modelId="{794B4C66-576C-41D5-A47D-88FF947CE21C}" type="pres">
      <dgm:prSet presAssocID="{3273BE66-0651-40DC-AE70-43CDCF395A1C}" presName="childTextArrow" presStyleLbl="fgAccFollowNode1" presStyleIdx="3" presStyleCnt="4">
        <dgm:presLayoutVars>
          <dgm:bulletEnabled val="1"/>
        </dgm:presLayoutVars>
      </dgm:prSet>
      <dgm:spPr/>
    </dgm:pt>
  </dgm:ptLst>
  <dgm:cxnLst>
    <dgm:cxn modelId="{3E198A02-84E5-4A49-AD53-46AB56EB6305}" type="presOf" srcId="{F939C843-2274-4087-AE89-F3CC4D5C690C}" destId="{669E5286-A7E3-480A-906D-E5E375F7A11A}" srcOrd="1" destOrd="0" presId="urn:microsoft.com/office/officeart/2005/8/layout/process4"/>
    <dgm:cxn modelId="{4A55B305-14DA-4E94-99E3-12AC684BF72F}" type="presOf" srcId="{5169215D-7784-4D3A-98BD-5EF8060D0D97}" destId="{69D36023-0B6A-4AD3-9893-E3EA261FD8A6}" srcOrd="0" destOrd="0" presId="urn:microsoft.com/office/officeart/2005/8/layout/process4"/>
    <dgm:cxn modelId="{07920F24-9152-47EE-90D3-C508E2B7EF20}" type="presOf" srcId="{264C6F69-6F90-4136-BD44-B6D54C5314D0}" destId="{4FF75C4E-18A9-4748-B440-EA2045C80C89}" srcOrd="1" destOrd="0" presId="urn:microsoft.com/office/officeart/2005/8/layout/process4"/>
    <dgm:cxn modelId="{CE163D60-16A0-46B7-9E2A-8467B306B043}" type="presOf" srcId="{D7795642-CC33-4A5F-9469-F4EC7115CDD5}" destId="{C845A1EC-6901-48A9-BAB0-95EAD4192C77}" srcOrd="0" destOrd="0" presId="urn:microsoft.com/office/officeart/2005/8/layout/process4"/>
    <dgm:cxn modelId="{2F4D846D-B81F-4E30-9D92-27B441175D32}" srcId="{264C6F69-6F90-4136-BD44-B6D54C5314D0}" destId="{3273BE66-0651-40DC-AE70-43CDCF395A1C}" srcOrd="0" destOrd="0" parTransId="{C2B957ED-937B-4953-BE39-BC593B52F772}" sibTransId="{DDCFE80F-F65C-45AB-89EF-25F16D80C95F}"/>
    <dgm:cxn modelId="{095C8573-AB1F-4C49-93C5-E6DD685A25DD}" type="presOf" srcId="{264C6F69-6F90-4136-BD44-B6D54C5314D0}" destId="{4F7C2AE9-54EF-4307-B028-4E7ACA4046EB}" srcOrd="0" destOrd="0" presId="urn:microsoft.com/office/officeart/2005/8/layout/process4"/>
    <dgm:cxn modelId="{AA161A86-3C0E-40A1-B18E-270FC29C3F5E}" type="presOf" srcId="{095785CA-DFE2-4F56-AB7C-3CD3FB60A3BB}" destId="{80E93286-F88A-441F-B9D5-4D8C27E76257}" srcOrd="0" destOrd="0" presId="urn:microsoft.com/office/officeart/2005/8/layout/process4"/>
    <dgm:cxn modelId="{276D2D8F-8E91-4A8F-B423-E1208CE06EBF}" srcId="{5169215D-7784-4D3A-98BD-5EF8060D0D97}" destId="{264C6F69-6F90-4136-BD44-B6D54C5314D0}" srcOrd="0" destOrd="0" parTransId="{9DF7E360-76E8-422E-9801-200ACCFF6835}" sibTransId="{F03C8A6E-B290-45BD-84A8-138F66C09E46}"/>
    <dgm:cxn modelId="{59B740A0-93C5-4B56-9C0C-C6174D194EB5}" srcId="{F939C843-2274-4087-AE89-F3CC4D5C690C}" destId="{D7795642-CC33-4A5F-9469-F4EC7115CDD5}" srcOrd="0" destOrd="0" parTransId="{E8D8D729-9FDE-41B8-9597-0D0D36EB9C9B}" sibTransId="{0B7C950B-7261-423E-BEE2-C95E9029E8F4}"/>
    <dgm:cxn modelId="{ECAD1EA1-2582-4C83-BBE0-420BA338EB0B}" type="presOf" srcId="{3273BE66-0651-40DC-AE70-43CDCF395A1C}" destId="{794B4C66-576C-41D5-A47D-88FF947CE21C}" srcOrd="0" destOrd="0" presId="urn:microsoft.com/office/officeart/2005/8/layout/process4"/>
    <dgm:cxn modelId="{664249BD-D4B8-4ED3-B5CE-99AA366645CC}" type="presOf" srcId="{F939C843-2274-4087-AE89-F3CC4D5C690C}" destId="{652C33F3-41FD-4599-A73C-76427F8C0CD1}" srcOrd="0" destOrd="0" presId="urn:microsoft.com/office/officeart/2005/8/layout/process4"/>
    <dgm:cxn modelId="{F71086C5-1E75-4F38-83AC-A865119E9928}" srcId="{5169215D-7784-4D3A-98BD-5EF8060D0D97}" destId="{FDA3FCD2-52B1-435E-9DFD-669A97FE9C82}" srcOrd="1" destOrd="0" parTransId="{FA346FE3-06DA-4C76-B6E0-86C339DCCE8B}" sibTransId="{0FBB662D-D4C1-4BD0-A1D3-1FB135BFC2F7}"/>
    <dgm:cxn modelId="{66DEC9CE-5558-4A1E-ABD4-7570438D3F3C}" srcId="{FDA3FCD2-52B1-435E-9DFD-669A97FE9C82}" destId="{095785CA-DFE2-4F56-AB7C-3CD3FB60A3BB}" srcOrd="1" destOrd="0" parTransId="{447131FD-9B5F-4129-B7DE-5B0F08A3A644}" sibTransId="{75BA5E28-5404-40BA-8E54-E760115AD55C}"/>
    <dgm:cxn modelId="{2D2F0BCF-5164-4A57-85D4-DA6FBE21E2CA}" type="presOf" srcId="{FDA3FCD2-52B1-435E-9DFD-669A97FE9C82}" destId="{81225017-71D3-40E1-86F6-0E2C8674E121}" srcOrd="0" destOrd="0" presId="urn:microsoft.com/office/officeart/2005/8/layout/process4"/>
    <dgm:cxn modelId="{7CEF7ED3-165E-4D35-A806-9A4DF7F9EE14}" type="presOf" srcId="{FDA3FCD2-52B1-435E-9DFD-669A97FE9C82}" destId="{FE136EA2-D874-47E8-B410-C9F8E33B9421}" srcOrd="1" destOrd="0" presId="urn:microsoft.com/office/officeart/2005/8/layout/process4"/>
    <dgm:cxn modelId="{E01548DF-973E-4F22-8ACE-98521A5B0A2E}" type="presOf" srcId="{7E8AD149-4CA6-43ED-A2E7-69D52710D5C7}" destId="{775370BC-D110-40B1-B49E-D00EF7AE9D65}" srcOrd="0" destOrd="0" presId="urn:microsoft.com/office/officeart/2005/8/layout/process4"/>
    <dgm:cxn modelId="{78A230F6-C487-46B9-88B8-31D8D72CB07F}" srcId="{FDA3FCD2-52B1-435E-9DFD-669A97FE9C82}" destId="{7E8AD149-4CA6-43ED-A2E7-69D52710D5C7}" srcOrd="0" destOrd="0" parTransId="{9A1BD7BF-AFBF-4DB7-BCF1-49D70DF995D6}" sibTransId="{9DDB1258-A8B7-4EBF-B0D4-E8284C426B96}"/>
    <dgm:cxn modelId="{1216ADF7-5CED-4B10-A3D0-2B2B106E1B65}" srcId="{5169215D-7784-4D3A-98BD-5EF8060D0D97}" destId="{F939C843-2274-4087-AE89-F3CC4D5C690C}" srcOrd="2" destOrd="0" parTransId="{815348C9-1CD8-4D85-A1F9-746E7F8D5068}" sibTransId="{9583BFA4-48DF-49F4-B628-D50BAD0742B5}"/>
    <dgm:cxn modelId="{EE6C6628-2A32-4601-A053-7CEAF81B6F7E}" type="presParOf" srcId="{69D36023-0B6A-4AD3-9893-E3EA261FD8A6}" destId="{4A69BAC8-0448-4189-B18A-2250CC869CB0}" srcOrd="0" destOrd="0" presId="urn:microsoft.com/office/officeart/2005/8/layout/process4"/>
    <dgm:cxn modelId="{F952DBF4-CAA9-4807-AAB1-AD95CBF51FA5}" type="presParOf" srcId="{4A69BAC8-0448-4189-B18A-2250CC869CB0}" destId="{652C33F3-41FD-4599-A73C-76427F8C0CD1}" srcOrd="0" destOrd="0" presId="urn:microsoft.com/office/officeart/2005/8/layout/process4"/>
    <dgm:cxn modelId="{52438591-4A24-4973-A5E7-ED2ED72D3765}" type="presParOf" srcId="{4A69BAC8-0448-4189-B18A-2250CC869CB0}" destId="{669E5286-A7E3-480A-906D-E5E375F7A11A}" srcOrd="1" destOrd="0" presId="urn:microsoft.com/office/officeart/2005/8/layout/process4"/>
    <dgm:cxn modelId="{DDB5458B-3F9E-402D-A4BF-C5C9DBE53498}" type="presParOf" srcId="{4A69BAC8-0448-4189-B18A-2250CC869CB0}" destId="{D1C76264-789B-44B2-ACBF-F20B7471B4A5}" srcOrd="2" destOrd="0" presId="urn:microsoft.com/office/officeart/2005/8/layout/process4"/>
    <dgm:cxn modelId="{4B591578-CE07-473F-84B6-E7E82A0982F0}" type="presParOf" srcId="{D1C76264-789B-44B2-ACBF-F20B7471B4A5}" destId="{C845A1EC-6901-48A9-BAB0-95EAD4192C77}" srcOrd="0" destOrd="0" presId="urn:microsoft.com/office/officeart/2005/8/layout/process4"/>
    <dgm:cxn modelId="{C59FBDDD-07AD-4BF3-BF1C-4151D24F05A3}" type="presParOf" srcId="{69D36023-0B6A-4AD3-9893-E3EA261FD8A6}" destId="{D744E903-E661-4090-B535-049E8E50A2BA}" srcOrd="1" destOrd="0" presId="urn:microsoft.com/office/officeart/2005/8/layout/process4"/>
    <dgm:cxn modelId="{433045B7-B6C9-4A49-88E1-802292C49206}" type="presParOf" srcId="{69D36023-0B6A-4AD3-9893-E3EA261FD8A6}" destId="{EDDF3CF8-174C-4829-9BE8-408A174AD724}" srcOrd="2" destOrd="0" presId="urn:microsoft.com/office/officeart/2005/8/layout/process4"/>
    <dgm:cxn modelId="{1A71F050-17F0-457A-A65F-65733A666EF2}" type="presParOf" srcId="{EDDF3CF8-174C-4829-9BE8-408A174AD724}" destId="{81225017-71D3-40E1-86F6-0E2C8674E121}" srcOrd="0" destOrd="0" presId="urn:microsoft.com/office/officeart/2005/8/layout/process4"/>
    <dgm:cxn modelId="{C681BB2A-429F-4BD3-B3F6-9E0572A5D108}" type="presParOf" srcId="{EDDF3CF8-174C-4829-9BE8-408A174AD724}" destId="{FE136EA2-D874-47E8-B410-C9F8E33B9421}" srcOrd="1" destOrd="0" presId="urn:microsoft.com/office/officeart/2005/8/layout/process4"/>
    <dgm:cxn modelId="{14A4F000-9C37-4AC9-908D-FFFCB00E1960}" type="presParOf" srcId="{EDDF3CF8-174C-4829-9BE8-408A174AD724}" destId="{2BBC63F7-EB55-4B56-82E5-3BB08CAB71A1}" srcOrd="2" destOrd="0" presId="urn:microsoft.com/office/officeart/2005/8/layout/process4"/>
    <dgm:cxn modelId="{E1FB0EFB-88D2-4D02-81F4-86746236BFD5}" type="presParOf" srcId="{2BBC63F7-EB55-4B56-82E5-3BB08CAB71A1}" destId="{775370BC-D110-40B1-B49E-D00EF7AE9D65}" srcOrd="0" destOrd="0" presId="urn:microsoft.com/office/officeart/2005/8/layout/process4"/>
    <dgm:cxn modelId="{9A9D0EE4-F712-4797-9E3E-9BCD03A64BB6}" type="presParOf" srcId="{2BBC63F7-EB55-4B56-82E5-3BB08CAB71A1}" destId="{80E93286-F88A-441F-B9D5-4D8C27E76257}" srcOrd="1" destOrd="0" presId="urn:microsoft.com/office/officeart/2005/8/layout/process4"/>
    <dgm:cxn modelId="{BA55E0D7-3D11-48EA-A797-D8A4F6188BC4}" type="presParOf" srcId="{69D36023-0B6A-4AD3-9893-E3EA261FD8A6}" destId="{3879A2F9-C992-4B2B-8004-F057F207B7B8}" srcOrd="3" destOrd="0" presId="urn:microsoft.com/office/officeart/2005/8/layout/process4"/>
    <dgm:cxn modelId="{22D2C06B-12BC-4E52-A78D-79F84EFD0336}" type="presParOf" srcId="{69D36023-0B6A-4AD3-9893-E3EA261FD8A6}" destId="{857DC4A6-76A6-4839-B424-60B904E87B38}" srcOrd="4" destOrd="0" presId="urn:microsoft.com/office/officeart/2005/8/layout/process4"/>
    <dgm:cxn modelId="{57CCE31C-402D-4E9A-9754-897ADF4F1840}" type="presParOf" srcId="{857DC4A6-76A6-4839-B424-60B904E87B38}" destId="{4F7C2AE9-54EF-4307-B028-4E7ACA4046EB}" srcOrd="0" destOrd="0" presId="urn:microsoft.com/office/officeart/2005/8/layout/process4"/>
    <dgm:cxn modelId="{CA7E8C09-6316-4E99-96DA-3291B5ABAD61}" type="presParOf" srcId="{857DC4A6-76A6-4839-B424-60B904E87B38}" destId="{4FF75C4E-18A9-4748-B440-EA2045C80C89}" srcOrd="1" destOrd="0" presId="urn:microsoft.com/office/officeart/2005/8/layout/process4"/>
    <dgm:cxn modelId="{DF09C3EF-9104-4E39-9395-7E72B728D02B}" type="presParOf" srcId="{857DC4A6-76A6-4839-B424-60B904E87B38}" destId="{77220C58-38D0-4635-A10A-4BA958C560E1}" srcOrd="2" destOrd="0" presId="urn:microsoft.com/office/officeart/2005/8/layout/process4"/>
    <dgm:cxn modelId="{D9F470E1-2B30-4C31-9359-49AB02C55BA5}" type="presParOf" srcId="{77220C58-38D0-4635-A10A-4BA958C560E1}" destId="{794B4C66-576C-41D5-A47D-88FF947CE21C}"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9E5286-A7E3-480A-906D-E5E375F7A11A}">
      <dsp:nvSpPr>
        <dsp:cNvPr id="0" name=""/>
        <dsp:cNvSpPr/>
      </dsp:nvSpPr>
      <dsp:spPr>
        <a:xfrm>
          <a:off x="0" y="2561150"/>
          <a:ext cx="6750750" cy="840626"/>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FR" sz="1600" b="1" kern="1200" dirty="0" err="1">
              <a:latin typeface="Georgia" panose="02040502050405020303" pitchFamily="18" charset="0"/>
            </a:rPr>
            <a:t>Decree</a:t>
          </a:r>
          <a:r>
            <a:rPr lang="fr-FR" sz="1600" b="1" kern="1200" dirty="0">
              <a:latin typeface="Georgia" panose="02040502050405020303" pitchFamily="18" charset="0"/>
            </a:rPr>
            <a:t> « Informatique et Libertés »</a:t>
          </a:r>
        </a:p>
      </dsp:txBody>
      <dsp:txXfrm>
        <a:off x="0" y="2561150"/>
        <a:ext cx="6750750" cy="453938"/>
      </dsp:txXfrm>
    </dsp:sp>
    <dsp:sp modelId="{C845A1EC-6901-48A9-BAB0-95EAD4192C77}">
      <dsp:nvSpPr>
        <dsp:cNvPr id="0" name=""/>
        <dsp:cNvSpPr/>
      </dsp:nvSpPr>
      <dsp:spPr>
        <a:xfrm>
          <a:off x="0" y="2998275"/>
          <a:ext cx="6750750" cy="386688"/>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Georgia" panose="02040502050405020303" pitchFamily="18" charset="0"/>
            </a:rPr>
            <a:t>Decree</a:t>
          </a:r>
          <a:r>
            <a:rPr lang="fr-FR" sz="1100" kern="1200" dirty="0">
              <a:latin typeface="Georgia" panose="02040502050405020303" pitchFamily="18" charset="0"/>
            </a:rPr>
            <a:t> n°2019-536 of May 29, 2019</a:t>
          </a:r>
        </a:p>
      </dsp:txBody>
      <dsp:txXfrm>
        <a:off x="0" y="2998275"/>
        <a:ext cx="6750750" cy="386688"/>
      </dsp:txXfrm>
    </dsp:sp>
    <dsp:sp modelId="{FE136EA2-D874-47E8-B410-C9F8E33B9421}">
      <dsp:nvSpPr>
        <dsp:cNvPr id="0" name=""/>
        <dsp:cNvSpPr/>
      </dsp:nvSpPr>
      <dsp:spPr>
        <a:xfrm rot="10800000">
          <a:off x="0" y="1280875"/>
          <a:ext cx="6750750" cy="1292883"/>
        </a:xfrm>
        <a:prstGeom prst="upArrowCallou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Georgia" panose="02040502050405020303" pitchFamily="18" charset="0"/>
            </a:rPr>
            <a:t>Loi Informatique et Libertés (French Data Protection </a:t>
          </a:r>
          <a:r>
            <a:rPr lang="fr-FR" sz="1600" b="1" kern="1200" dirty="0" err="1">
              <a:latin typeface="Georgia" panose="02040502050405020303" pitchFamily="18" charset="0"/>
            </a:rPr>
            <a:t>Act</a:t>
          </a:r>
          <a:r>
            <a:rPr lang="fr-FR" sz="1600" b="1" kern="1200" dirty="0">
              <a:latin typeface="Georgia" panose="02040502050405020303" pitchFamily="18" charset="0"/>
            </a:rPr>
            <a:t>)</a:t>
          </a:r>
        </a:p>
      </dsp:txBody>
      <dsp:txXfrm rot="-10800000">
        <a:off x="0" y="1280875"/>
        <a:ext cx="6750750" cy="453802"/>
      </dsp:txXfrm>
    </dsp:sp>
    <dsp:sp modelId="{775370BC-D110-40B1-B49E-D00EF7AE9D65}">
      <dsp:nvSpPr>
        <dsp:cNvPr id="0" name=""/>
        <dsp:cNvSpPr/>
      </dsp:nvSpPr>
      <dsp:spPr>
        <a:xfrm>
          <a:off x="0" y="1734677"/>
          <a:ext cx="3375374" cy="386572"/>
        </a:xfrm>
        <a:prstGeom prst="rect">
          <a:avLst/>
        </a:prstGeom>
        <a:solidFill>
          <a:schemeClr val="accent4">
            <a:tint val="40000"/>
            <a:alpha val="90000"/>
            <a:hueOff val="-1315237"/>
            <a:satOff val="7386"/>
            <a:lumOff val="469"/>
            <a:alphaOff val="0"/>
          </a:schemeClr>
        </a:solidFill>
        <a:ln w="25400" cap="flat" cmpd="sng" algn="ctr">
          <a:solidFill>
            <a:schemeClr val="accent4">
              <a:tint val="40000"/>
              <a:alpha val="90000"/>
              <a:hueOff val="-1315237"/>
              <a:satOff val="7386"/>
              <a:lumOff val="4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fr-FR" sz="1100" kern="1200" dirty="0" err="1">
              <a:latin typeface="Georgia" panose="02040502050405020303" pitchFamily="18" charset="0"/>
            </a:rPr>
            <a:t>Modified</a:t>
          </a:r>
          <a:r>
            <a:rPr lang="fr-FR" sz="1100" kern="1200" dirty="0">
              <a:latin typeface="Georgia" panose="02040502050405020303" pitchFamily="18" charset="0"/>
            </a:rPr>
            <a:t> by </a:t>
          </a:r>
          <a:r>
            <a:rPr lang="fr-FR" sz="1100" kern="1200" dirty="0" err="1">
              <a:latin typeface="Georgia" panose="02040502050405020303" pitchFamily="18" charset="0"/>
            </a:rPr>
            <a:t>law</a:t>
          </a:r>
          <a:r>
            <a:rPr lang="fr-FR" sz="1100" kern="1200" dirty="0">
              <a:latin typeface="Georgia" panose="02040502050405020303" pitchFamily="18" charset="0"/>
            </a:rPr>
            <a:t> n°2018-493 of </a:t>
          </a:r>
          <a:r>
            <a:rPr lang="fr-FR" sz="1100" kern="1200" dirty="0" err="1">
              <a:latin typeface="Georgia" panose="02040502050405020303" pitchFamily="18" charset="0"/>
            </a:rPr>
            <a:t>June</a:t>
          </a:r>
          <a:r>
            <a:rPr lang="fr-FR" sz="1100" kern="1200" dirty="0">
              <a:latin typeface="Georgia" panose="02040502050405020303" pitchFamily="18" charset="0"/>
            </a:rPr>
            <a:t> 20, 2018 </a:t>
          </a:r>
          <a:r>
            <a:rPr lang="fr-FR" sz="1100" kern="1200" dirty="0" err="1">
              <a:latin typeface="Georgia" panose="02040502050405020303" pitchFamily="18" charset="0"/>
            </a:rPr>
            <a:t>relating</a:t>
          </a:r>
          <a:r>
            <a:rPr lang="fr-FR" sz="1100" kern="1200" dirty="0">
              <a:latin typeface="Georgia" panose="02040502050405020303" pitchFamily="18" charset="0"/>
            </a:rPr>
            <a:t> to protection of </a:t>
          </a:r>
          <a:r>
            <a:rPr lang="fr-FR" sz="1100" kern="1200" dirty="0" err="1">
              <a:latin typeface="Georgia" panose="02040502050405020303" pitchFamily="18" charset="0"/>
            </a:rPr>
            <a:t>personal</a:t>
          </a:r>
          <a:r>
            <a:rPr lang="fr-FR" sz="1100" kern="1200" dirty="0">
              <a:latin typeface="Georgia" panose="02040502050405020303" pitchFamily="18" charset="0"/>
            </a:rPr>
            <a:t> data</a:t>
          </a:r>
        </a:p>
      </dsp:txBody>
      <dsp:txXfrm>
        <a:off x="0" y="1734677"/>
        <a:ext cx="3375374" cy="386572"/>
      </dsp:txXfrm>
    </dsp:sp>
    <dsp:sp modelId="{80E93286-F88A-441F-B9D5-4D8C27E76257}">
      <dsp:nvSpPr>
        <dsp:cNvPr id="0" name=""/>
        <dsp:cNvSpPr/>
      </dsp:nvSpPr>
      <dsp:spPr>
        <a:xfrm>
          <a:off x="3375375" y="1728001"/>
          <a:ext cx="3375374" cy="386572"/>
        </a:xfrm>
        <a:prstGeom prst="rect">
          <a:avLst/>
        </a:prstGeom>
        <a:solidFill>
          <a:schemeClr val="accent4">
            <a:tint val="40000"/>
            <a:alpha val="90000"/>
            <a:hueOff val="-2630473"/>
            <a:satOff val="14771"/>
            <a:lumOff val="939"/>
            <a:alphaOff val="0"/>
          </a:schemeClr>
        </a:solidFill>
        <a:ln w="25400" cap="flat" cmpd="sng" algn="ctr">
          <a:solidFill>
            <a:schemeClr val="accent4">
              <a:tint val="40000"/>
              <a:alpha val="90000"/>
              <a:hueOff val="-2630473"/>
              <a:satOff val="14771"/>
              <a:lumOff val="9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US" sz="1100" kern="1200" dirty="0">
              <a:latin typeface="Georgia" panose="02040502050405020303" pitchFamily="18" charset="0"/>
            </a:rPr>
            <a:t>Rewriting by ordinance n ° 2018-1125 of December 12, 2018 (applicable since June 1, 2019)</a:t>
          </a:r>
          <a:endParaRPr lang="fr-FR" sz="1100" kern="1200" dirty="0">
            <a:latin typeface="Georgia" panose="02040502050405020303" pitchFamily="18" charset="0"/>
          </a:endParaRPr>
        </a:p>
      </dsp:txBody>
      <dsp:txXfrm>
        <a:off x="3375375" y="1728001"/>
        <a:ext cx="3375374" cy="386572"/>
      </dsp:txXfrm>
    </dsp:sp>
    <dsp:sp modelId="{4FF75C4E-18A9-4748-B440-EA2045C80C89}">
      <dsp:nvSpPr>
        <dsp:cNvPr id="0" name=""/>
        <dsp:cNvSpPr/>
      </dsp:nvSpPr>
      <dsp:spPr>
        <a:xfrm rot="10800000">
          <a:off x="0" y="6"/>
          <a:ext cx="6750750" cy="1292883"/>
        </a:xfrm>
        <a:prstGeom prst="upArrowCallout">
          <a:avLst/>
        </a:prstGeom>
        <a:solidFill>
          <a:srgbClr val="4596E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FR" sz="1600" b="1" kern="1200" dirty="0">
              <a:latin typeface="Georgia" panose="02040502050405020303" pitchFamily="18" charset="0"/>
            </a:rPr>
            <a:t>GDPR</a:t>
          </a:r>
        </a:p>
      </dsp:txBody>
      <dsp:txXfrm rot="-10800000">
        <a:off x="0" y="6"/>
        <a:ext cx="6750750" cy="453802"/>
      </dsp:txXfrm>
    </dsp:sp>
    <dsp:sp modelId="{794B4C66-576C-41D5-A47D-88FF947CE21C}">
      <dsp:nvSpPr>
        <dsp:cNvPr id="0" name=""/>
        <dsp:cNvSpPr/>
      </dsp:nvSpPr>
      <dsp:spPr>
        <a:xfrm>
          <a:off x="0" y="454403"/>
          <a:ext cx="6750750" cy="386572"/>
        </a:xfrm>
        <a:prstGeom prst="rect">
          <a:avLst/>
        </a:prstGeom>
        <a:solidFill>
          <a:schemeClr val="accent2">
            <a:lumMod val="20000"/>
            <a:lumOff val="80000"/>
            <a:alpha val="9000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fr-FR" sz="1100" kern="1200" dirty="0">
              <a:latin typeface="Georgia" panose="02040502050405020303" pitchFamily="18" charset="0"/>
            </a:rPr>
            <a:t>Room of manœuvre of </a:t>
          </a:r>
          <a:r>
            <a:rPr lang="fr-FR" sz="1100" kern="1200" dirty="0" err="1">
              <a:latin typeface="Georgia" panose="02040502050405020303" pitchFamily="18" charset="0"/>
            </a:rPr>
            <a:t>Member</a:t>
          </a:r>
          <a:r>
            <a:rPr lang="fr-FR" sz="1100" kern="1200" dirty="0">
              <a:latin typeface="Georgia" panose="02040502050405020303" pitchFamily="18" charset="0"/>
            </a:rPr>
            <a:t> States of the EU (art. 9.4 GDPR for </a:t>
          </a:r>
          <a:r>
            <a:rPr lang="fr-FR" sz="1100" kern="1200" dirty="0" err="1">
              <a:latin typeface="Georgia" panose="02040502050405020303" pitchFamily="18" charset="0"/>
            </a:rPr>
            <a:t>health</a:t>
          </a:r>
          <a:r>
            <a:rPr lang="fr-FR" sz="1100" kern="1200" dirty="0">
              <a:latin typeface="Georgia" panose="02040502050405020303" pitchFamily="18" charset="0"/>
            </a:rPr>
            <a:t> data)</a:t>
          </a:r>
        </a:p>
      </dsp:txBody>
      <dsp:txXfrm>
        <a:off x="0" y="454403"/>
        <a:ext cx="6750750" cy="38657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AEC5FE7-1E72-4CF6-915B-A4CAEF8FE5C7}" type="datetimeFigureOut">
              <a:rPr lang="fr-FR" smtClean="0"/>
              <a:pPr/>
              <a:t>20/03/2025</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r>
              <a:rPr lang="fr-FR"/>
              <a:t>CNIL</a:t>
            </a: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968C581-3804-4D92-82AE-4CEFEA118335}" type="slidenum">
              <a:rPr lang="fr-FR" smtClean="0"/>
              <a:pPr/>
              <a:t>‹N°›</a:t>
            </a:fld>
            <a:endParaRPr lang="fr-FR"/>
          </a:p>
        </p:txBody>
      </p:sp>
    </p:spTree>
    <p:extLst>
      <p:ext uri="{BB962C8B-B14F-4D97-AF65-F5344CB8AC3E}">
        <p14:creationId xmlns:p14="http://schemas.microsoft.com/office/powerpoint/2010/main" val="330945838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90B6ABD-61E0-4312-BA8F-B438AA2302F6}" type="datetimeFigureOut">
              <a:rPr lang="fr-FR" smtClean="0"/>
              <a:pPr/>
              <a:t>20/03/2025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r>
              <a:rPr lang="fr-FR"/>
              <a:t>CNIL</a:t>
            </a: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3FB50F8-6DAF-4E44-822A-0FA957FD7D75}" type="slidenum">
              <a:rPr lang="fr-FR" smtClean="0"/>
              <a:pPr/>
              <a:t>‹N°›</a:t>
            </a:fld>
            <a:endParaRPr lang="fr-FR"/>
          </a:p>
        </p:txBody>
      </p:sp>
    </p:spTree>
    <p:extLst>
      <p:ext uri="{BB962C8B-B14F-4D97-AF65-F5344CB8AC3E}">
        <p14:creationId xmlns:p14="http://schemas.microsoft.com/office/powerpoint/2010/main" val="34681342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1</a:t>
            </a:fld>
            <a:endParaRPr lang="fr-FR"/>
          </a:p>
        </p:txBody>
      </p:sp>
    </p:spTree>
    <p:extLst>
      <p:ext uri="{BB962C8B-B14F-4D97-AF65-F5344CB8AC3E}">
        <p14:creationId xmlns:p14="http://schemas.microsoft.com/office/powerpoint/2010/main" val="4164965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2</a:t>
            </a:fld>
            <a:endParaRPr lang="fr-FR"/>
          </a:p>
        </p:txBody>
      </p:sp>
    </p:spTree>
    <p:extLst>
      <p:ext uri="{BB962C8B-B14F-4D97-AF65-F5344CB8AC3E}">
        <p14:creationId xmlns:p14="http://schemas.microsoft.com/office/powerpoint/2010/main" val="2114251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MMC </a:t>
            </a:r>
          </a:p>
          <a:p>
            <a:endParaRPr lang="fr-FR" dirty="0"/>
          </a:p>
          <a:p>
            <a:r>
              <a:rPr lang="fr-FR" dirty="0"/>
              <a:t>De quoi</a:t>
            </a:r>
            <a:r>
              <a:rPr lang="fr-FR" baseline="0" dirty="0"/>
              <a:t> parle t on ? Dans quels cas, est on face à des DS ? </a:t>
            </a:r>
          </a:p>
          <a:p>
            <a:endParaRPr lang="fr-FR" dirty="0"/>
          </a:p>
          <a:p>
            <a:r>
              <a:rPr lang="fr-FR" dirty="0"/>
              <a:t>Très large</a:t>
            </a:r>
            <a:r>
              <a:rPr lang="fr-FR" baseline="0" dirty="0"/>
              <a:t> </a:t>
            </a:r>
            <a:endParaRPr lang="fr-FR" dirty="0"/>
          </a:p>
          <a:p>
            <a:r>
              <a:rPr lang="fr-FR" dirty="0"/>
              <a:t>3 types : DS par nature/DS</a:t>
            </a:r>
            <a:r>
              <a:rPr lang="fr-FR" baseline="0" dirty="0"/>
              <a:t> par croisement/DS par destination</a:t>
            </a:r>
          </a:p>
          <a:p>
            <a:endParaRPr lang="fr-FR" baseline="0" dirty="0"/>
          </a:p>
          <a:p>
            <a:r>
              <a:rPr lang="fr-FR" baseline="0" dirty="0"/>
              <a:t>Donner des exemples de données de santé</a:t>
            </a:r>
          </a:p>
          <a:p>
            <a:endParaRPr lang="fr-FR" dirty="0"/>
          </a:p>
          <a:p>
            <a:r>
              <a:rPr lang="fr-FR" u="sng" dirty="0"/>
              <a:t>Ex</a:t>
            </a:r>
            <a:r>
              <a:rPr lang="fr-FR" dirty="0"/>
              <a:t>: handicap,</a:t>
            </a:r>
            <a:r>
              <a:rPr lang="fr-FR" baseline="0" dirty="0"/>
              <a:t> site de RDV médicaux (consultation d’un cardiologue) à la différence de médecin généraliste, application mobile avec des données basiques qui par croisement peuvent constituer des données de santé; certificat médicaux/attestation médicaux, etc. [AC ajouter d’autres exemples]</a:t>
            </a:r>
          </a:p>
          <a:p>
            <a:endParaRPr lang="fr-FR" baseline="0" dirty="0"/>
          </a:p>
          <a:p>
            <a:endParaRPr lang="fr-FR" baseline="0" dirty="0"/>
          </a:p>
          <a:p>
            <a:endParaRPr lang="fr-FR" baseline="0" dirty="0"/>
          </a:p>
          <a:p>
            <a:r>
              <a:rPr lang="fr-FR" b="1" u="sng" baseline="0" dirty="0"/>
              <a:t>Données génétiques : à compléter</a:t>
            </a:r>
            <a:endParaRPr lang="fr-FR" b="1" u="sng"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3</a:t>
            </a:fld>
            <a:endParaRPr lang="fr-FR"/>
          </a:p>
        </p:txBody>
      </p:sp>
    </p:spTree>
    <p:extLst>
      <p:ext uri="{BB962C8B-B14F-4D97-AF65-F5344CB8AC3E}">
        <p14:creationId xmlns:p14="http://schemas.microsoft.com/office/powerpoint/2010/main" val="2940518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Exceptions article 8 LIL ne s’appliquent que</a:t>
            </a:r>
            <a:r>
              <a:rPr lang="fr-FR" baseline="0" dirty="0"/>
              <a:t> si la LIL est applicable.</a:t>
            </a:r>
          </a:p>
          <a:p>
            <a:endParaRPr lang="fr-FR"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baseline="0" dirty="0"/>
              <a:t>L’article 9 du RGPD renvoie aux exceptions de l’article 8 de la LIL </a:t>
            </a:r>
          </a:p>
          <a:p>
            <a:endParaRPr lang="fr-FR" baseline="0" dirty="0"/>
          </a:p>
          <a:p>
            <a:r>
              <a:rPr lang="fr-FR" b="1" u="sng" baseline="0" dirty="0"/>
              <a:t>Expliquer l’articulation article 6 et article 9 RGPD </a:t>
            </a:r>
          </a:p>
          <a:p>
            <a:endParaRPr lang="fr-FR" baseline="0"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4</a:t>
            </a:fld>
            <a:endParaRPr lang="fr-FR"/>
          </a:p>
        </p:txBody>
      </p:sp>
    </p:spTree>
    <p:extLst>
      <p:ext uri="{BB962C8B-B14F-4D97-AF65-F5344CB8AC3E}">
        <p14:creationId xmlns:p14="http://schemas.microsoft.com/office/powerpoint/2010/main" val="5477930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spcBef>
                <a:spcPts val="0"/>
              </a:spcBef>
              <a:buClr>
                <a:srgbClr val="4596EC"/>
              </a:buClr>
              <a:buFont typeface="Arial" panose="020B0604020202020204" pitchFamily="34" charset="0"/>
              <a:buChar char="•"/>
            </a:pPr>
            <a:r>
              <a:rPr lang="fr-FR" sz="1200" b="1" dirty="0"/>
              <a:t>Constatation, exercice ou défense d’un droit en justice (f) – </a:t>
            </a:r>
            <a:r>
              <a:rPr lang="fr-FR" sz="1050" b="1" dirty="0"/>
              <a:t>RGPD</a:t>
            </a:r>
          </a:p>
          <a:p>
            <a:pPr>
              <a:spcBef>
                <a:spcPts val="0"/>
              </a:spcBef>
              <a:buClr>
                <a:srgbClr val="4596EC"/>
              </a:buClr>
              <a:buFont typeface="Arial" panose="020B0604020202020204" pitchFamily="34" charset="0"/>
              <a:buNone/>
            </a:pPr>
            <a:r>
              <a:rPr lang="fr-FR" sz="1050" dirty="0"/>
              <a:t>Ex:</a:t>
            </a:r>
            <a:r>
              <a:rPr lang="fr-FR" sz="1050" baseline="0" dirty="0"/>
              <a:t> dommage subi par ETS : traitement de DS par avocat, assureur, et hôpital </a:t>
            </a:r>
            <a:endParaRPr lang="fr-FR" sz="1050" dirty="0"/>
          </a:p>
          <a:p>
            <a:pPr>
              <a:spcBef>
                <a:spcPts val="0"/>
              </a:spcBef>
              <a:buClr>
                <a:srgbClr val="4596EC"/>
              </a:buClr>
              <a:buFont typeface="Arial" panose="020B0604020202020204" pitchFamily="34" charset="0"/>
              <a:buNone/>
            </a:pPr>
            <a:endParaRPr lang="fr-FR" sz="1050" dirty="0"/>
          </a:p>
          <a:p>
            <a:pPr>
              <a:spcBef>
                <a:spcPts val="0"/>
              </a:spcBef>
              <a:buClr>
                <a:srgbClr val="4596EC"/>
              </a:buClr>
              <a:buFont typeface="Arial" panose="020B0604020202020204" pitchFamily="34" charset="0"/>
              <a:buChar char="•"/>
            </a:pPr>
            <a:r>
              <a:rPr lang="fr-FR" sz="1200" b="1" dirty="0"/>
              <a:t>Motifs d’intérêt public important (g) – </a:t>
            </a:r>
            <a:r>
              <a:rPr lang="fr-FR" sz="1050" b="1" dirty="0"/>
              <a:t>RGPD + </a:t>
            </a:r>
            <a:r>
              <a:rPr lang="fr-FR" sz="1050" b="1" dirty="0">
                <a:solidFill>
                  <a:srgbClr val="FF0000"/>
                </a:solidFill>
              </a:rPr>
              <a:t>LIL</a:t>
            </a:r>
          </a:p>
          <a:p>
            <a:pPr>
              <a:spcBef>
                <a:spcPts val="0"/>
              </a:spcBef>
              <a:buClr>
                <a:srgbClr val="4596EC"/>
              </a:buClr>
              <a:buFont typeface="Arial" panose="020B0604020202020204" pitchFamily="34" charset="0"/>
              <a:buChar char="•"/>
            </a:pPr>
            <a:r>
              <a:rPr lang="fr-FR" sz="1050" b="0" baseline="0" dirty="0">
                <a:solidFill>
                  <a:srgbClr val="FF0000"/>
                </a:solidFill>
              </a:rPr>
              <a:t>pas que pour la santé (autres données sensibles) ex: opinion politique</a:t>
            </a:r>
          </a:p>
          <a:p>
            <a:pPr>
              <a:spcBef>
                <a:spcPts val="0"/>
              </a:spcBef>
              <a:buClr>
                <a:srgbClr val="4596EC"/>
              </a:buClr>
              <a:buFont typeface="Arial" panose="020B0604020202020204" pitchFamily="34" charset="0"/>
              <a:buChar char="•"/>
            </a:pPr>
            <a:r>
              <a:rPr lang="fr-FR" sz="1050" b="0" baseline="0" dirty="0">
                <a:solidFill>
                  <a:srgbClr val="FF0000"/>
                </a:solidFill>
              </a:rPr>
              <a:t>Pour la santé : motif d’intérêt public dans le domaine de la santé publique </a:t>
            </a:r>
          </a:p>
          <a:p>
            <a:pPr>
              <a:spcBef>
                <a:spcPts val="0"/>
              </a:spcBef>
              <a:buClr>
                <a:srgbClr val="4596EC"/>
              </a:buClr>
              <a:buFont typeface="Arial" panose="020B0604020202020204" pitchFamily="34" charset="0"/>
              <a:buChar char="•"/>
            </a:pPr>
            <a:endParaRPr lang="fr-FR" sz="1050" b="0" baseline="0" dirty="0"/>
          </a:p>
          <a:p>
            <a:pPr>
              <a:spcBef>
                <a:spcPts val="0"/>
              </a:spcBef>
              <a:buClr>
                <a:srgbClr val="4596EC"/>
              </a:buClr>
              <a:buFont typeface="Arial" panose="020B0604020202020204" pitchFamily="34" charset="0"/>
              <a:buChar char="•"/>
            </a:pPr>
            <a:endParaRPr lang="fr-FR" sz="1050" dirty="0">
              <a:solidFill>
                <a:srgbClr val="FF0000"/>
              </a:solidFill>
            </a:endParaRPr>
          </a:p>
          <a:p>
            <a:pPr>
              <a:spcBef>
                <a:spcPts val="0"/>
              </a:spcBef>
              <a:buClr>
                <a:srgbClr val="4596EC"/>
              </a:buClr>
              <a:buFont typeface="Arial" panose="020B0604020202020204" pitchFamily="34" charset="0"/>
              <a:buChar char="•"/>
            </a:pPr>
            <a:r>
              <a:rPr lang="fr-FR" sz="1200" dirty="0"/>
              <a:t>Médecine préventive, médecine du travail, diagnostics médicaux, </a:t>
            </a:r>
            <a:r>
              <a:rPr lang="fr-FR" sz="1200" dirty="0">
                <a:solidFill>
                  <a:srgbClr val="7030A0"/>
                </a:solidFill>
              </a:rPr>
              <a:t>prise en charge sanitaire ou sociale (?)</a:t>
            </a:r>
            <a:r>
              <a:rPr lang="fr-FR" sz="1200" dirty="0"/>
              <a:t> ou gestion des systèmes et services de soins en santé (h) – </a:t>
            </a:r>
            <a:r>
              <a:rPr lang="fr-FR" sz="1050" dirty="0"/>
              <a:t>RGPD + </a:t>
            </a:r>
            <a:r>
              <a:rPr lang="fr-FR" sz="1050" dirty="0">
                <a:solidFill>
                  <a:srgbClr val="FF0000"/>
                </a:solidFill>
              </a:rPr>
              <a:t>LIL</a:t>
            </a:r>
          </a:p>
          <a:p>
            <a:pPr>
              <a:spcBef>
                <a:spcPts val="0"/>
              </a:spcBef>
              <a:buClr>
                <a:srgbClr val="4596EC"/>
              </a:buClr>
              <a:buFont typeface="Arial" panose="020B0604020202020204" pitchFamily="34" charset="0"/>
              <a:buNone/>
            </a:pPr>
            <a:r>
              <a:rPr lang="fr-FR" sz="1050" b="1" dirty="0">
                <a:solidFill>
                  <a:srgbClr val="FF0000"/>
                </a:solidFill>
              </a:rPr>
              <a:t>&gt;</a:t>
            </a:r>
            <a:r>
              <a:rPr lang="fr-FR" sz="1050" b="1" baseline="0" dirty="0">
                <a:solidFill>
                  <a:srgbClr val="FF0000"/>
                </a:solidFill>
              </a:rPr>
              <a:t> Exemple : télémédecine, éducation thérapeutique, dossiers médicaux (y compris partagés), </a:t>
            </a:r>
            <a:endParaRPr lang="fr-FR" sz="1050" b="1" dirty="0">
              <a:solidFill>
                <a:srgbClr val="FF0000"/>
              </a:solidFill>
            </a:endParaRPr>
          </a:p>
          <a:p>
            <a:pPr>
              <a:spcBef>
                <a:spcPts val="0"/>
              </a:spcBef>
              <a:buClr>
                <a:srgbClr val="4596EC"/>
              </a:buClr>
              <a:buFont typeface="Arial" panose="020B0604020202020204" pitchFamily="34" charset="0"/>
              <a:buChar char="•"/>
            </a:pPr>
            <a:endParaRPr lang="fr-FR" sz="1200" dirty="0"/>
          </a:p>
          <a:p>
            <a:pPr>
              <a:spcBef>
                <a:spcPts val="0"/>
              </a:spcBef>
              <a:buClr>
                <a:srgbClr val="4596EC"/>
              </a:buClr>
              <a:buFont typeface="Arial" panose="020B0604020202020204" pitchFamily="34" charset="0"/>
              <a:buChar char="•"/>
            </a:pPr>
            <a:r>
              <a:rPr lang="fr-FR" sz="1200" dirty="0"/>
              <a:t>Motifs d’intérêt public dans le domaine de la santé publique (i) (ex: vigilance, entrepôt)</a:t>
            </a:r>
            <a:r>
              <a:rPr lang="fr-FR" sz="1200" baseline="0" dirty="0"/>
              <a:t> </a:t>
            </a:r>
            <a:endParaRPr lang="fr-FR" sz="1200" dirty="0"/>
          </a:p>
          <a:p>
            <a:pPr>
              <a:spcBef>
                <a:spcPts val="0"/>
              </a:spcBef>
              <a:buClr>
                <a:srgbClr val="4596EC"/>
              </a:buClr>
              <a:buFont typeface="Arial" panose="020B0604020202020204" pitchFamily="34" charset="0"/>
              <a:buChar char="•"/>
            </a:pPr>
            <a:r>
              <a:rPr lang="fr-FR" sz="1200" dirty="0"/>
              <a:t>Recherche scientifique, fins archivistiques ou statistiques (j)</a:t>
            </a:r>
          </a:p>
          <a:p>
            <a:pPr marL="0" indent="0" algn="just">
              <a:spcBef>
                <a:spcPts val="0"/>
              </a:spcBef>
              <a:buClr>
                <a:srgbClr val="4596EC"/>
              </a:buClr>
              <a:buNone/>
            </a:pPr>
            <a:r>
              <a:rPr lang="fr-FR" sz="1200" dirty="0"/>
              <a:t>= </a:t>
            </a:r>
            <a:r>
              <a:rPr lang="fr-FR" sz="1200" dirty="0">
                <a:solidFill>
                  <a:srgbClr val="FF0000"/>
                </a:solidFill>
              </a:rPr>
              <a:t>Article 8-II-8 LIL : Les traitements comportant des données concernant la santé justifiés par l’intérêt public et conformes aux dispositions du chapitre IX LIL : « Traitements de données à caractère personnel dans le domaine de la santé  »</a:t>
            </a:r>
            <a:endParaRPr lang="fr-FR" sz="1400" dirty="0"/>
          </a:p>
          <a:p>
            <a:endParaRPr lang="fr-FR"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5</a:t>
            </a:fld>
            <a:endParaRPr lang="fr-FR"/>
          </a:p>
        </p:txBody>
      </p:sp>
    </p:spTree>
    <p:extLst>
      <p:ext uri="{BB962C8B-B14F-4D97-AF65-F5344CB8AC3E}">
        <p14:creationId xmlns:p14="http://schemas.microsoft.com/office/powerpoint/2010/main" val="2515392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62500" lnSpcReduction="20000"/>
          </a:bodyPr>
          <a:lstStyle/>
          <a:p>
            <a:pPr algn="just">
              <a:lnSpc>
                <a:spcPct val="120000"/>
              </a:lnSpc>
              <a:buSzPct val="170000"/>
              <a:defRPr/>
            </a:pPr>
            <a:r>
              <a:rPr lang="fr-FR" sz="1600" b="1" u="sng" dirty="0"/>
              <a:t>MMC</a:t>
            </a:r>
          </a:p>
          <a:p>
            <a:pPr algn="just">
              <a:lnSpc>
                <a:spcPct val="120000"/>
              </a:lnSpc>
              <a:buSzPct val="170000"/>
              <a:defRPr/>
            </a:pPr>
            <a:endParaRPr lang="fr-FR" sz="1600" dirty="0"/>
          </a:p>
          <a:p>
            <a:pPr algn="just">
              <a:lnSpc>
                <a:spcPct val="120000"/>
              </a:lnSpc>
              <a:buSzPct val="170000"/>
              <a:defRPr/>
            </a:pPr>
            <a:r>
              <a:rPr lang="fr-FR" sz="1600" dirty="0"/>
              <a:t>Les États Membres peuvent </a:t>
            </a:r>
            <a:r>
              <a:rPr lang="fr-FR" sz="1600" u="sng" dirty="0"/>
              <a:t>maintenir</a:t>
            </a:r>
            <a:r>
              <a:rPr lang="fr-FR" sz="1600" dirty="0"/>
              <a:t> </a:t>
            </a:r>
            <a:r>
              <a:rPr lang="fr-FR" sz="1600" i="1" dirty="0"/>
              <a:t>ou</a:t>
            </a:r>
            <a:r>
              <a:rPr lang="fr-FR" sz="1600" dirty="0"/>
              <a:t> </a:t>
            </a:r>
            <a:r>
              <a:rPr lang="fr-FR" sz="1600" u="sng" dirty="0"/>
              <a:t>introduire</a:t>
            </a:r>
            <a:r>
              <a:rPr lang="fr-FR" sz="1600" dirty="0"/>
              <a:t> des conditions supplémentaires pour le traitement </a:t>
            </a:r>
            <a:r>
              <a:rPr lang="fr-FR" sz="1600" b="1" dirty="0">
                <a:solidFill>
                  <a:srgbClr val="FF0000"/>
                </a:solidFill>
              </a:rPr>
              <a:t>des données concernant la santé (article 9§4).</a:t>
            </a:r>
          </a:p>
          <a:p>
            <a:pPr marL="0" indent="0" algn="just">
              <a:lnSpc>
                <a:spcPct val="120000"/>
              </a:lnSpc>
              <a:buSzPct val="170000"/>
              <a:buNone/>
              <a:defRPr/>
            </a:pPr>
            <a:r>
              <a:rPr lang="fr-FR" sz="1600" b="1" dirty="0">
                <a:solidFill>
                  <a:srgbClr val="FF0000"/>
                </a:solidFill>
              </a:rPr>
              <a:t>= Marges de manœuvre des États Membres.</a:t>
            </a:r>
          </a:p>
          <a:p>
            <a:pPr marL="0" indent="0" algn="just">
              <a:lnSpc>
                <a:spcPct val="120000"/>
              </a:lnSpc>
              <a:buSzPct val="170000"/>
              <a:buNone/>
              <a:defRPr/>
            </a:pPr>
            <a:endParaRPr lang="fr-FR" sz="1600" b="1" dirty="0">
              <a:solidFill>
                <a:srgbClr val="FF0000"/>
              </a:solidFill>
            </a:endParaRPr>
          </a:p>
          <a:p>
            <a:pPr algn="just">
              <a:lnSpc>
                <a:spcPct val="120000"/>
              </a:lnSpc>
              <a:buSzPct val="170000"/>
              <a:defRPr/>
            </a:pPr>
            <a:r>
              <a:rPr lang="fr-FR" sz="1600" b="1" dirty="0"/>
              <a:t>RGPD fonctionne de paire avec la loi Informatique &amp; Libertés dans le domaine de la santé </a:t>
            </a:r>
            <a:endParaRPr lang="fr-FR" sz="400" b="1" dirty="0">
              <a:solidFill>
                <a:srgbClr val="FF0000"/>
              </a:solidFill>
            </a:endParaRPr>
          </a:p>
          <a:p>
            <a:pPr marL="0" indent="0" algn="just">
              <a:lnSpc>
                <a:spcPct val="120000"/>
              </a:lnSpc>
              <a:buSzPct val="170000"/>
              <a:buNone/>
              <a:defRPr/>
            </a:pPr>
            <a:endParaRPr lang="fr-FR" sz="400" b="1" dirty="0">
              <a:solidFill>
                <a:srgbClr val="FF0000"/>
              </a:solidFill>
            </a:endParaRPr>
          </a:p>
          <a:p>
            <a:pPr algn="just">
              <a:lnSpc>
                <a:spcPct val="120000"/>
              </a:lnSpc>
              <a:buSzPct val="170000"/>
              <a:defRPr/>
            </a:pPr>
            <a:r>
              <a:rPr lang="fr-FR" sz="1400" b="1" dirty="0">
                <a:solidFill>
                  <a:srgbClr val="FF0000"/>
                </a:solidFill>
              </a:rPr>
              <a:t>Loi n°2018-493 du 20 juin 2018 relative à la protection des données personnelles : modifie la loi informatique &amp; libertés</a:t>
            </a:r>
          </a:p>
          <a:p>
            <a:pPr algn="just">
              <a:lnSpc>
                <a:spcPct val="120000"/>
              </a:lnSpc>
              <a:buSzPct val="170000"/>
              <a:defRPr/>
            </a:pPr>
            <a:r>
              <a:rPr lang="fr-FR" sz="1200" b="0" i="0" kern="1200" dirty="0">
                <a:solidFill>
                  <a:schemeClr val="tx1"/>
                </a:solidFill>
                <a:effectLst/>
                <a:latin typeface="+mn-lt"/>
                <a:ea typeface="+mn-ea"/>
                <a:cs typeface="+mn-cs"/>
              </a:rPr>
              <a:t>Cette loi a substantiellement modifié la LIL et a notamment fait usage de certaines des marges de manœuvre ouvertes aux Etats membres par le RGPD.</a:t>
            </a:r>
          </a:p>
          <a:p>
            <a:pPr algn="just">
              <a:lnSpc>
                <a:spcPct val="120000"/>
              </a:lnSpc>
              <a:buSzPct val="170000"/>
              <a:defRPr/>
            </a:pPr>
            <a:r>
              <a:rPr lang="fr-FR" sz="1400" b="0" dirty="0">
                <a:solidFill>
                  <a:srgbClr val="FF0000"/>
                </a:solidFill>
              </a:rPr>
              <a:t>Loi 2018 : loi « politique » : marges de manœuvre RGPD + fichiers directive.</a:t>
            </a:r>
          </a:p>
          <a:p>
            <a:pPr marL="0" indent="0" algn="just">
              <a:lnSpc>
                <a:spcPct val="120000"/>
              </a:lnSpc>
              <a:buSzPct val="170000"/>
              <a:buNone/>
              <a:defRPr/>
            </a:pPr>
            <a:endParaRPr lang="fr-FR" sz="1400" b="1" dirty="0">
              <a:solidFill>
                <a:srgbClr val="FF0000"/>
              </a:solidFill>
            </a:endParaRPr>
          </a:p>
          <a:p>
            <a:pPr marL="0" indent="0" algn="just">
              <a:lnSpc>
                <a:spcPct val="120000"/>
              </a:lnSpc>
              <a:buSzPct val="170000"/>
              <a:buNone/>
              <a:defRPr/>
            </a:pPr>
            <a:r>
              <a:rPr lang="fr-FR" sz="1400" b="0" dirty="0">
                <a:solidFill>
                  <a:srgbClr val="FF0000"/>
                </a:solidFill>
              </a:rPr>
              <a:t>Réécriture</a:t>
            </a:r>
            <a:r>
              <a:rPr lang="fr-FR" sz="1400" b="0" baseline="0" dirty="0">
                <a:solidFill>
                  <a:srgbClr val="FF0000"/>
                </a:solidFill>
              </a:rPr>
              <a:t> de la LIL par </a:t>
            </a:r>
            <a:r>
              <a:rPr lang="fr-FR" sz="1400" b="1" baseline="0" dirty="0">
                <a:solidFill>
                  <a:srgbClr val="FF0000"/>
                </a:solidFill>
              </a:rPr>
              <a:t>l’ordonnance</a:t>
            </a:r>
            <a:r>
              <a:rPr lang="fr-FR" sz="1400" b="0" baseline="0" dirty="0">
                <a:solidFill>
                  <a:srgbClr val="FF0000"/>
                </a:solidFill>
              </a:rPr>
              <a:t> publiée en décembre.</a:t>
            </a:r>
          </a:p>
          <a:p>
            <a:pPr marL="0" indent="0" algn="just">
              <a:lnSpc>
                <a:spcPct val="120000"/>
              </a:lnSpc>
              <a:buSzPct val="170000"/>
              <a:buNone/>
              <a:defRPr/>
            </a:pPr>
            <a:r>
              <a:rPr lang="fr-FR" sz="1400" b="0" baseline="0" dirty="0">
                <a:solidFill>
                  <a:srgbClr val="FF0000"/>
                </a:solidFill>
              </a:rPr>
              <a:t>Objectif : améliorer la lisibilité du cadre juridique en matière de protection des données.</a:t>
            </a:r>
          </a:p>
          <a:p>
            <a:pPr marL="0" indent="0" algn="just">
              <a:lnSpc>
                <a:spcPct val="120000"/>
              </a:lnSpc>
              <a:buSzPct val="170000"/>
              <a:buNone/>
              <a:defRPr/>
            </a:pPr>
            <a:r>
              <a:rPr lang="fr-FR" sz="1400" b="0" i="1" baseline="0" dirty="0">
                <a:solidFill>
                  <a:srgbClr val="FF0000"/>
                </a:solidFill>
              </a:rPr>
              <a:t>Attention : nouvelle numérotation des articles. </a:t>
            </a:r>
            <a:endParaRPr lang="fr-FR" sz="1400" b="0" i="0" baseline="0" dirty="0">
              <a:solidFill>
                <a:srgbClr val="FF0000"/>
              </a:solidFill>
            </a:endParaRPr>
          </a:p>
          <a:p>
            <a:pPr marL="0" indent="0" algn="just">
              <a:lnSpc>
                <a:spcPct val="120000"/>
              </a:lnSpc>
              <a:buSzPct val="170000"/>
              <a:buNone/>
              <a:defRPr/>
            </a:pPr>
            <a:r>
              <a:rPr lang="fr-FR" sz="1400" b="0" i="0" baseline="0" dirty="0">
                <a:solidFill>
                  <a:srgbClr val="FF0000"/>
                </a:solidFill>
              </a:rPr>
              <a:t>A NOTER </a:t>
            </a:r>
            <a:r>
              <a:rPr lang="fr-FR" sz="1400" b="1" i="0" baseline="0" dirty="0">
                <a:solidFill>
                  <a:srgbClr val="FF0000"/>
                </a:solidFill>
              </a:rPr>
              <a:t> </a:t>
            </a:r>
            <a:r>
              <a:rPr lang="fr-FR" sz="1400" b="0" i="0" baseline="0" dirty="0">
                <a:solidFill>
                  <a:srgbClr val="FF0000"/>
                </a:solidFill>
              </a:rPr>
              <a:t>: Cette ordonnance sera applicable au 1</a:t>
            </a:r>
            <a:r>
              <a:rPr lang="fr-FR" sz="1400" b="0" i="0" baseline="30000" dirty="0">
                <a:solidFill>
                  <a:srgbClr val="FF0000"/>
                </a:solidFill>
              </a:rPr>
              <a:t>er</a:t>
            </a:r>
            <a:r>
              <a:rPr lang="fr-FR" sz="1400" b="0" i="0" baseline="0" dirty="0">
                <a:solidFill>
                  <a:srgbClr val="FF0000"/>
                </a:solidFill>
              </a:rPr>
              <a:t> juin 2019 </a:t>
            </a:r>
            <a:r>
              <a:rPr lang="fr-FR" sz="1200" b="0" i="0" kern="1200" dirty="0">
                <a:solidFill>
                  <a:schemeClr val="tx1"/>
                </a:solidFill>
                <a:effectLst/>
                <a:latin typeface="+mn-lt"/>
                <a:ea typeface="+mn-ea"/>
                <a:cs typeface="+mn-cs"/>
              </a:rPr>
              <a:t>en même temps que le nouveau décret d’application de la loi LIL. Dans l’attente, les dispositions actuelles de la loi Informatique et Libertés, dans sa version modifiée par la loi du 20 juin 2018, restent seules applicables.</a:t>
            </a:r>
            <a:r>
              <a:rPr lang="fr-FR" sz="1400" b="0" i="0" baseline="0" dirty="0">
                <a:solidFill>
                  <a:srgbClr val="FF0000"/>
                </a:solidFill>
              </a:rPr>
              <a:t> </a:t>
            </a:r>
            <a:endParaRPr lang="fr-FR" sz="1400" b="0" i="1" dirty="0">
              <a:solidFill>
                <a:srgbClr val="FF0000"/>
              </a:solidFill>
            </a:endParaRPr>
          </a:p>
          <a:p>
            <a:pPr marL="0" indent="0" algn="just">
              <a:lnSpc>
                <a:spcPct val="120000"/>
              </a:lnSpc>
              <a:buSzPct val="170000"/>
              <a:buNone/>
              <a:defRPr/>
            </a:pPr>
            <a:endParaRPr lang="fr-FR" sz="1400" b="1" dirty="0">
              <a:solidFill>
                <a:srgbClr val="FF0000"/>
              </a:solidFill>
            </a:endParaRPr>
          </a:p>
          <a:p>
            <a:pPr marL="0" indent="0" algn="just">
              <a:lnSpc>
                <a:spcPct val="120000"/>
              </a:lnSpc>
              <a:buSzPct val="170000"/>
              <a:buNone/>
              <a:defRPr/>
            </a:pPr>
            <a:endParaRPr lang="fr-FR" sz="1400" b="1" dirty="0">
              <a:solidFill>
                <a:srgbClr val="FF0000"/>
              </a:solidFill>
            </a:endParaRPr>
          </a:p>
          <a:p>
            <a:pPr algn="just">
              <a:lnSpc>
                <a:spcPct val="120000"/>
              </a:lnSpc>
              <a:buSzPct val="170000"/>
              <a:defRPr/>
            </a:pPr>
            <a:r>
              <a:rPr lang="fr-FR" sz="1400" b="1" dirty="0">
                <a:solidFill>
                  <a:srgbClr val="FF0000"/>
                </a:solidFill>
              </a:rPr>
              <a:t>Décret n°2018-687 du 1</a:t>
            </a:r>
            <a:r>
              <a:rPr lang="fr-FR" sz="1400" b="1" baseline="30000" dirty="0">
                <a:solidFill>
                  <a:srgbClr val="FF0000"/>
                </a:solidFill>
              </a:rPr>
              <a:t>er</a:t>
            </a:r>
            <a:r>
              <a:rPr lang="fr-FR" sz="1400" b="1" dirty="0">
                <a:solidFill>
                  <a:srgbClr val="FF0000"/>
                </a:solidFill>
              </a:rPr>
              <a:t> août 2018 : modifie le décret informatique &amp; libertés </a:t>
            </a:r>
            <a:r>
              <a:rPr lang="fr-FR" sz="1400" b="0" dirty="0">
                <a:solidFill>
                  <a:srgbClr val="FF0000"/>
                </a:solidFill>
              </a:rPr>
              <a:t>(de</a:t>
            </a:r>
            <a:r>
              <a:rPr lang="fr-FR" sz="1400" b="0" baseline="0" dirty="0">
                <a:solidFill>
                  <a:srgbClr val="FF0000"/>
                </a:solidFill>
              </a:rPr>
              <a:t> 2005)</a:t>
            </a:r>
            <a:endParaRPr lang="fr-FR" sz="1400" b="1" dirty="0">
              <a:solidFill>
                <a:srgbClr val="FF0000"/>
              </a:solidFill>
            </a:endParaRPr>
          </a:p>
          <a:p>
            <a:pPr algn="just">
              <a:lnSpc>
                <a:spcPct val="120000"/>
              </a:lnSpc>
              <a:buSzPct val="170000"/>
              <a:defRPr/>
            </a:pPr>
            <a:r>
              <a:rPr lang="fr-FR" sz="1200" b="0" i="0" kern="1200" dirty="0">
                <a:solidFill>
                  <a:schemeClr val="tx1"/>
                </a:solidFill>
                <a:effectLst/>
                <a:latin typeface="+mn-lt"/>
                <a:ea typeface="+mn-ea"/>
                <a:cs typeface="+mn-cs"/>
              </a:rPr>
              <a:t>Ce décret permet de fixer plus précisément les procédures de traitement par la CNIL des différents dossiers dont elle a la charge et de préciser certaines dispositions de la loi.</a:t>
            </a:r>
          </a:p>
          <a:p>
            <a:pPr algn="just">
              <a:lnSpc>
                <a:spcPct val="120000"/>
              </a:lnSpc>
              <a:buSzPct val="170000"/>
              <a:defRPr/>
            </a:pPr>
            <a:endParaRPr lang="fr-FR" sz="1200" b="0" i="0" kern="1200" dirty="0">
              <a:solidFill>
                <a:schemeClr val="tx1"/>
              </a:solidFill>
              <a:effectLst/>
              <a:latin typeface="+mn-lt"/>
              <a:ea typeface="+mn-ea"/>
              <a:cs typeface="+mn-cs"/>
            </a:endParaRPr>
          </a:p>
          <a:p>
            <a:pPr algn="just">
              <a:lnSpc>
                <a:spcPct val="120000"/>
              </a:lnSpc>
              <a:buSzPct val="170000"/>
              <a:defRPr/>
            </a:pPr>
            <a:r>
              <a:rPr lang="fr-FR" sz="1200" b="0" i="0" kern="1200" dirty="0">
                <a:solidFill>
                  <a:schemeClr val="tx1"/>
                </a:solidFill>
                <a:effectLst/>
                <a:latin typeface="+mn-lt"/>
                <a:ea typeface="+mn-ea"/>
                <a:cs typeface="+mn-cs"/>
              </a:rPr>
              <a:t>Remplacé</a:t>
            </a:r>
            <a:r>
              <a:rPr lang="fr-FR" sz="1200" b="0" i="0" kern="1200" baseline="0" dirty="0">
                <a:solidFill>
                  <a:schemeClr val="tx1"/>
                </a:solidFill>
                <a:effectLst/>
                <a:latin typeface="+mn-lt"/>
                <a:ea typeface="+mn-ea"/>
                <a:cs typeface="+mn-cs"/>
              </a:rPr>
              <a:t> par </a:t>
            </a:r>
            <a:r>
              <a:rPr lang="fr-FR" sz="1200" kern="1200" dirty="0">
                <a:solidFill>
                  <a:schemeClr val="tx1"/>
                </a:solidFill>
                <a:effectLst/>
                <a:latin typeface="+mn-lt"/>
                <a:ea typeface="+mn-ea"/>
                <a:cs typeface="+mn-cs"/>
              </a:rPr>
              <a:t>décret 29 mai 2019 mais on parle toujours de la loi 1978.</a:t>
            </a:r>
            <a:endParaRPr lang="fr-FR" sz="1200" b="0" i="0" kern="1200" dirty="0">
              <a:solidFill>
                <a:schemeClr val="tx1"/>
              </a:solidFill>
              <a:effectLst/>
              <a:latin typeface="+mn-lt"/>
              <a:ea typeface="+mn-ea"/>
              <a:cs typeface="+mn-cs"/>
            </a:endParaRPr>
          </a:p>
          <a:p>
            <a:pPr algn="just">
              <a:lnSpc>
                <a:spcPct val="120000"/>
              </a:lnSpc>
              <a:buSzPct val="170000"/>
              <a:defRPr/>
            </a:pPr>
            <a:endParaRPr lang="fr-FR" sz="1200" b="0" i="0" kern="1200" dirty="0">
              <a:solidFill>
                <a:schemeClr val="tx1"/>
              </a:solidFill>
              <a:effectLst/>
              <a:latin typeface="+mn-lt"/>
              <a:ea typeface="+mn-ea"/>
              <a:cs typeface="+mn-cs"/>
            </a:endParaRPr>
          </a:p>
          <a:p>
            <a:pPr algn="just">
              <a:lnSpc>
                <a:spcPct val="120000"/>
              </a:lnSpc>
              <a:buSzPct val="170000"/>
              <a:defRPr/>
            </a:pPr>
            <a:endParaRPr lang="fr-FR" sz="1200" b="0" i="0" kern="1200" dirty="0">
              <a:solidFill>
                <a:schemeClr val="tx1"/>
              </a:solidFill>
              <a:effectLst/>
              <a:latin typeface="+mn-lt"/>
              <a:ea typeface="+mn-ea"/>
              <a:cs typeface="+mn-cs"/>
            </a:endParaRPr>
          </a:p>
          <a:p>
            <a:pPr algn="just">
              <a:lnSpc>
                <a:spcPct val="120000"/>
              </a:lnSpc>
              <a:buSzPct val="170000"/>
              <a:defRPr/>
            </a:pPr>
            <a:r>
              <a:rPr lang="fr-FR" sz="1200" b="0" i="0" kern="1200" dirty="0">
                <a:solidFill>
                  <a:schemeClr val="tx1"/>
                </a:solidFill>
                <a:effectLst/>
                <a:latin typeface="+mn-lt"/>
                <a:ea typeface="+mn-ea"/>
                <a:cs typeface="+mn-cs"/>
              </a:rPr>
              <a:t>ATTENTION : la réglementation en matière de protection</a:t>
            </a:r>
            <a:r>
              <a:rPr lang="fr-FR" sz="1200" b="0" i="0" kern="1200" baseline="0" dirty="0">
                <a:solidFill>
                  <a:schemeClr val="tx1"/>
                </a:solidFill>
                <a:effectLst/>
                <a:latin typeface="+mn-lt"/>
                <a:ea typeface="+mn-ea"/>
                <a:cs typeface="+mn-cs"/>
              </a:rPr>
              <a:t> des données doit s’</a:t>
            </a:r>
            <a:r>
              <a:rPr lang="fr-FR" sz="1200" b="0" i="0" kern="1200" baseline="0" dirty="0" err="1">
                <a:solidFill>
                  <a:schemeClr val="tx1"/>
                </a:solidFill>
                <a:effectLst/>
                <a:latin typeface="+mn-lt"/>
                <a:ea typeface="+mn-ea"/>
                <a:cs typeface="+mn-cs"/>
              </a:rPr>
              <a:t>articulier</a:t>
            </a:r>
            <a:r>
              <a:rPr lang="fr-FR" sz="1200" b="0" i="0" kern="1200" baseline="0" dirty="0">
                <a:solidFill>
                  <a:schemeClr val="tx1"/>
                </a:solidFill>
                <a:effectLst/>
                <a:latin typeface="+mn-lt"/>
                <a:ea typeface="+mn-ea"/>
                <a:cs typeface="+mn-cs"/>
              </a:rPr>
              <a:t> avec d’autres législations : CSP, loi </a:t>
            </a:r>
            <a:r>
              <a:rPr lang="fr-FR" sz="1200" b="0" i="0" kern="1200" baseline="0" dirty="0" err="1">
                <a:solidFill>
                  <a:schemeClr val="tx1"/>
                </a:solidFill>
                <a:effectLst/>
                <a:latin typeface="+mn-lt"/>
                <a:ea typeface="+mn-ea"/>
                <a:cs typeface="+mn-cs"/>
              </a:rPr>
              <a:t>Jardé</a:t>
            </a:r>
            <a:r>
              <a:rPr lang="fr-FR" sz="1200" b="0" i="0" kern="1200" baseline="0" dirty="0">
                <a:solidFill>
                  <a:schemeClr val="tx1"/>
                </a:solidFill>
                <a:effectLst/>
                <a:latin typeface="+mn-lt"/>
                <a:ea typeface="+mn-ea"/>
                <a:cs typeface="+mn-cs"/>
              </a:rPr>
              <a:t>, règlement essai clinique, etc. </a:t>
            </a:r>
            <a:endParaRPr lang="fr-FR" sz="1400" b="1" dirty="0">
              <a:solidFill>
                <a:srgbClr val="FF0000"/>
              </a:solidFill>
            </a:endParaRPr>
          </a:p>
          <a:p>
            <a:pPr algn="just">
              <a:lnSpc>
                <a:spcPct val="120000"/>
              </a:lnSpc>
              <a:buSzPct val="170000"/>
              <a:defRPr/>
            </a:pPr>
            <a:endParaRPr lang="fr-FR" sz="1400" b="1" dirty="0">
              <a:solidFill>
                <a:srgbClr val="FF0000"/>
              </a:solidFill>
            </a:endParaRPr>
          </a:p>
          <a:p>
            <a:endParaRPr lang="fr-FR"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8</a:t>
            </a:fld>
            <a:endParaRPr lang="fr-FR"/>
          </a:p>
        </p:txBody>
      </p:sp>
    </p:spTree>
    <p:extLst>
      <p:ext uri="{BB962C8B-B14F-4D97-AF65-F5344CB8AC3E}">
        <p14:creationId xmlns:p14="http://schemas.microsoft.com/office/powerpoint/2010/main" val="2208486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20000"/>
          </a:bodyPr>
          <a:lstStyle/>
          <a:p>
            <a:r>
              <a:rPr lang="fr-FR" b="1" u="sng" dirty="0"/>
              <a:t>MMC </a:t>
            </a:r>
          </a:p>
          <a:p>
            <a:endParaRPr lang="fr-FR" dirty="0"/>
          </a:p>
          <a:p>
            <a:r>
              <a:rPr lang="fr-FR" dirty="0"/>
              <a:t>Art. 5 de</a:t>
            </a:r>
            <a:r>
              <a:rPr lang="fr-FR" baseline="0" dirty="0"/>
              <a:t> la LIL</a:t>
            </a:r>
          </a:p>
          <a:p>
            <a:r>
              <a:rPr lang="fr-FR" baseline="0" dirty="0"/>
              <a:t>Marges de manœuvre en France  (ex : NIR, chapitre IX, etc.) </a:t>
            </a:r>
          </a:p>
          <a:p>
            <a:endParaRPr lang="fr-FR" baseline="0" dirty="0"/>
          </a:p>
          <a:p>
            <a:r>
              <a:rPr lang="fr-FR" baseline="0" dirty="0"/>
              <a:t>Exemple : vivier de volontaires atteints d’une maladie chronique en France – RT au USA &gt; LIL applicable </a:t>
            </a:r>
          </a:p>
          <a:p>
            <a:endParaRPr lang="fr-FR" baseline="0" dirty="0"/>
          </a:p>
          <a:p>
            <a:endParaRPr lang="fr-FR" baseline="0" dirty="0"/>
          </a:p>
          <a:p>
            <a:r>
              <a:rPr lang="fr-FR" b="1" baseline="0" dirty="0"/>
              <a:t>EXEMPLES </a:t>
            </a:r>
          </a:p>
          <a:p>
            <a:r>
              <a:rPr lang="fr-FR" baseline="0" dirty="0"/>
              <a:t>RT en Belgique sur patient français : RGPD (critère d’établissement) + LIL (critère de résidence) + loi belge pour le RT</a:t>
            </a:r>
          </a:p>
          <a:p>
            <a:r>
              <a:rPr lang="fr-FR" dirty="0"/>
              <a:t>RT en Belgique sur</a:t>
            </a:r>
            <a:r>
              <a:rPr lang="fr-FR" baseline="0" dirty="0"/>
              <a:t> patients belges : RGPD + loi belge </a:t>
            </a:r>
          </a:p>
          <a:p>
            <a:r>
              <a:rPr lang="fr-FR" baseline="0" dirty="0"/>
              <a:t>RT en France et patients en Belgique : RGPD + LIL + loi belge le cas échéant </a:t>
            </a:r>
          </a:p>
          <a:p>
            <a:endParaRPr lang="fr-FR" baseline="0" dirty="0"/>
          </a:p>
          <a:p>
            <a:r>
              <a:rPr lang="fr-FR" baseline="0" dirty="0"/>
              <a:t>&gt; Pour approfondir : LD des EDPB sur champ d’application : en consultation publique </a:t>
            </a:r>
          </a:p>
          <a:p>
            <a:pPr marL="0" indent="0">
              <a:buFont typeface="Wingdings" panose="05000000000000000000" pitchFamily="2" charset="2"/>
              <a:buNone/>
            </a:pPr>
            <a:endParaRPr lang="fr-FR" b="1" u="sng" baseline="0" dirty="0">
              <a:solidFill>
                <a:srgbClr val="FF0000"/>
              </a:solidFill>
            </a:endParaRPr>
          </a:p>
          <a:p>
            <a:r>
              <a:rPr lang="fr-FR" sz="1200" u="sng" kern="1200" dirty="0">
                <a:solidFill>
                  <a:schemeClr val="tx1"/>
                </a:solidFill>
                <a:effectLst/>
                <a:latin typeface="+mn-lt"/>
                <a:ea typeface="+mn-ea"/>
                <a:cs typeface="+mn-cs"/>
              </a:rPr>
              <a:t>Deuxièmement : est-ce que la LIL s’applique?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Il faut savoir que le champ d’application de la LIL est légèrement différent de celui du RGPD (art. 3).</a:t>
            </a:r>
          </a:p>
          <a:p>
            <a:r>
              <a:rPr lang="fr-FR" sz="1200" kern="1200" dirty="0">
                <a:solidFill>
                  <a:schemeClr val="tx1"/>
                </a:solidFill>
                <a:effectLst/>
                <a:latin typeface="+mn-lt"/>
                <a:ea typeface="+mn-ea"/>
                <a:cs typeface="+mn-cs"/>
              </a:rPr>
              <a:t>La question de l’application de la LIL est d’autant plus importante en recherche, et pour le secteur de la santé en général, parce qu’on a des dispositions particulières qui s’appliquent (cf. section 3)</a:t>
            </a:r>
          </a:p>
          <a:p>
            <a:r>
              <a:rPr lang="fr-FR" sz="1200" kern="1200" dirty="0">
                <a:solidFill>
                  <a:schemeClr val="tx1"/>
                </a:solidFill>
                <a:effectLst/>
                <a:latin typeface="+mn-lt"/>
                <a:ea typeface="+mn-ea"/>
                <a:cs typeface="+mn-cs"/>
              </a:rPr>
              <a:t>1</a:t>
            </a:r>
            <a:r>
              <a:rPr lang="fr-FR" sz="1200" kern="1200" baseline="30000" dirty="0">
                <a:solidFill>
                  <a:schemeClr val="tx1"/>
                </a:solidFill>
                <a:effectLst/>
                <a:latin typeface="+mn-lt"/>
                <a:ea typeface="+mn-ea"/>
                <a:cs typeface="+mn-cs"/>
              </a:rPr>
              <a:t>er</a:t>
            </a:r>
            <a:r>
              <a:rPr lang="fr-FR" sz="1200" kern="1200" dirty="0">
                <a:solidFill>
                  <a:schemeClr val="tx1"/>
                </a:solidFill>
                <a:effectLst/>
                <a:latin typeface="+mn-lt"/>
                <a:ea typeface="+mn-ea"/>
                <a:cs typeface="+mn-cs"/>
              </a:rPr>
              <a:t> cas : établissement : la LIL s’applique aux traitements de DCP si effectués dans le cadre d’activités d’un RT ou d’un ST sur le territoire français, que le traitement ait lieu ou non sur le territoire français. </a:t>
            </a:r>
          </a:p>
          <a:p>
            <a:r>
              <a:rPr lang="fr-FR" sz="1200" kern="1200" dirty="0">
                <a:solidFill>
                  <a:schemeClr val="tx1"/>
                </a:solidFill>
                <a:effectLst/>
                <a:latin typeface="+mn-lt"/>
                <a:ea typeface="+mn-ea"/>
                <a:cs typeface="+mn-cs"/>
              </a:rPr>
              <a:t>&gt;pas de changement : même critère que celui du RGPD </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2</a:t>
            </a:r>
            <a:r>
              <a:rPr lang="fr-FR" sz="1200" kern="1200" baseline="30000" dirty="0">
                <a:solidFill>
                  <a:schemeClr val="tx1"/>
                </a:solidFill>
                <a:effectLst/>
                <a:latin typeface="+mn-lt"/>
                <a:ea typeface="+mn-ea"/>
                <a:cs typeface="+mn-cs"/>
              </a:rPr>
              <a:t>e</a:t>
            </a:r>
            <a:r>
              <a:rPr lang="fr-FR" sz="1200" kern="1200" dirty="0">
                <a:solidFill>
                  <a:schemeClr val="tx1"/>
                </a:solidFill>
                <a:effectLst/>
                <a:latin typeface="+mn-lt"/>
                <a:ea typeface="+mn-ea"/>
                <a:cs typeface="+mn-cs"/>
              </a:rPr>
              <a:t> critère : légèrement différent. La LIL va s’appliquer lorsque vous avez des patients français &gt; dès lors que vous avez des patients français incluent dans votre recherche &gt; les dispositions de la section 3 s’appliquent. </a:t>
            </a:r>
          </a:p>
          <a:p>
            <a:r>
              <a:rPr lang="fr-FR" sz="1200" kern="1200" dirty="0">
                <a:solidFill>
                  <a:schemeClr val="tx1"/>
                </a:solidFill>
                <a:effectLst/>
                <a:latin typeface="+mn-lt"/>
                <a:ea typeface="+mn-ea"/>
                <a:cs typeface="+mn-cs"/>
              </a:rPr>
              <a:t>En pratique, si vous êtes établis sur le territoire français, RGPD et LIL s’applique. </a:t>
            </a:r>
          </a:p>
          <a:p>
            <a:r>
              <a:rPr lang="fr-FR" sz="1200" kern="1200" dirty="0">
                <a:solidFill>
                  <a:schemeClr val="tx1"/>
                </a:solidFill>
                <a:effectLst/>
                <a:latin typeface="+mn-lt"/>
                <a:ea typeface="+mn-ea"/>
                <a:cs typeface="+mn-cs"/>
              </a:rPr>
              <a:t> </a:t>
            </a:r>
            <a:endParaRPr lang="fr-FR" sz="1200" b="1" u="sng"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a:solidFill>
                  <a:schemeClr val="tx1"/>
                </a:solidFill>
                <a:effectLst/>
                <a:latin typeface="+mn-lt"/>
                <a:ea typeface="+mn-ea"/>
                <a:cs typeface="+mn-cs"/>
              </a:rPr>
              <a:t>=&gt; En pratique : un RT hors France à la possibilité d’adresser une déclaration attestation de la conformité à une MR/référentiel auprès de la CNIL </a:t>
            </a:r>
          </a:p>
          <a:p>
            <a:pPr marL="0" indent="0">
              <a:buFont typeface="Wingdings" panose="05000000000000000000" pitchFamily="2" charset="2"/>
              <a:buNone/>
            </a:pPr>
            <a:endParaRPr lang="fr-FR" b="1" u="sng" baseline="0" dirty="0">
              <a:solidFill>
                <a:srgbClr val="FF0000"/>
              </a:solidFill>
            </a:endParaRPr>
          </a:p>
          <a:p>
            <a:pPr marL="0" indent="0">
              <a:buFont typeface="Wingdings" panose="05000000000000000000" pitchFamily="2" charset="2"/>
              <a:buNone/>
            </a:pPr>
            <a:r>
              <a:rPr lang="fr-FR" b="1" i="0" u="sng" baseline="0" dirty="0">
                <a:solidFill>
                  <a:srgbClr val="FF0000"/>
                </a:solidFill>
              </a:rPr>
              <a:t>Ce qu’il faut retenir : si vous êtes un RT établi en France &gt; LIL et RGPD s’applique (90% des cas de figure). </a:t>
            </a:r>
            <a:endParaRPr lang="fr-FR" b="1" i="0" u="sng" dirty="0">
              <a:solidFill>
                <a:srgbClr val="FF0000"/>
              </a:solidFill>
            </a:endParaRPr>
          </a:p>
        </p:txBody>
      </p:sp>
      <p:sp>
        <p:nvSpPr>
          <p:cNvPr id="4" name="Espace réservé du numéro de diapositive 3"/>
          <p:cNvSpPr>
            <a:spLocks noGrp="1"/>
          </p:cNvSpPr>
          <p:nvPr>
            <p:ph type="sldNum" sz="quarter" idx="10"/>
          </p:nvPr>
        </p:nvSpPr>
        <p:spPr/>
        <p:txBody>
          <a:bodyPr/>
          <a:lstStyle/>
          <a:p>
            <a:fld id="{13FB50F8-6DAF-4E44-822A-0FA957FD7D75}" type="slidenum">
              <a:rPr lang="fr-FR" smtClean="0"/>
              <a:pPr/>
              <a:t>9</a:t>
            </a:fld>
            <a:endParaRPr lang="fr-FR"/>
          </a:p>
        </p:txBody>
      </p:sp>
      <p:sp>
        <p:nvSpPr>
          <p:cNvPr id="6" name="Espace réservé du pied de page 5"/>
          <p:cNvSpPr>
            <a:spLocks noGrp="1"/>
          </p:cNvSpPr>
          <p:nvPr>
            <p:ph type="ftr" sz="quarter" idx="11"/>
          </p:nvPr>
        </p:nvSpPr>
        <p:spPr/>
        <p:txBody>
          <a:bodyPr/>
          <a:lstStyle/>
          <a:p>
            <a:r>
              <a:rPr lang="fr-FR"/>
              <a:t>CNIL</a:t>
            </a:r>
          </a:p>
        </p:txBody>
      </p:sp>
    </p:spTree>
    <p:extLst>
      <p:ext uri="{BB962C8B-B14F-4D97-AF65-F5344CB8AC3E}">
        <p14:creationId xmlns:p14="http://schemas.microsoft.com/office/powerpoint/2010/main" val="3665007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12</a:t>
            </a:fld>
            <a:endParaRPr lang="fr-FR"/>
          </a:p>
        </p:txBody>
      </p:sp>
    </p:spTree>
    <p:extLst>
      <p:ext uri="{BB962C8B-B14F-4D97-AF65-F5344CB8AC3E}">
        <p14:creationId xmlns:p14="http://schemas.microsoft.com/office/powerpoint/2010/main" val="773909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20000"/>
          </a:bodyPr>
          <a:lstStyle/>
          <a:p>
            <a:pPr marL="0" lvl="2" defTabSz="982464">
              <a:buSzPct val="100000"/>
            </a:pPr>
            <a:r>
              <a:rPr lang="fr-FR" dirty="0"/>
              <a:t> </a:t>
            </a:r>
            <a:r>
              <a:rPr lang="fr-FR" b="1" dirty="0"/>
              <a:t>GDPR</a:t>
            </a:r>
          </a:p>
          <a:p>
            <a:pPr marL="0" lvl="2" defTabSz="982464">
              <a:buSzPct val="100000"/>
            </a:pPr>
            <a:r>
              <a:rPr lang="fr-FR" dirty="0"/>
              <a:t>Avec le règlement européen sur la protection des données, l’obligation de notification à la CNIL concernera </a:t>
            </a:r>
            <a:r>
              <a:rPr lang="fr-FR" b="1" dirty="0"/>
              <a:t>tous les responsables de traitement, quel que soit leur secteur d’activité, dès lors que </a:t>
            </a:r>
            <a:r>
              <a:rPr lang="fr-FR" dirty="0"/>
              <a:t>la violation est susceptible de créer un </a:t>
            </a:r>
            <a:r>
              <a:rPr lang="fr-FR" b="1" dirty="0"/>
              <a:t>risque pour les droits et libertés des personnes concernées</a:t>
            </a:r>
          </a:p>
          <a:p>
            <a:pPr marL="0" lvl="2" defTabSz="982464">
              <a:buSzPct val="100000"/>
            </a:pPr>
            <a:endParaRPr lang="fr-FR" b="1" dirty="0"/>
          </a:p>
          <a:p>
            <a:pPr marL="0" lvl="2" defTabSz="982464">
              <a:buSzPct val="100000"/>
            </a:pPr>
            <a:r>
              <a:rPr lang="en-US" b="1" dirty="0"/>
              <a:t>Art.32 : </a:t>
            </a:r>
          </a:p>
          <a:p>
            <a:pPr marL="0" lvl="2" defTabSz="982464">
              <a:buSzPct val="100000"/>
            </a:pPr>
            <a:r>
              <a:rPr lang="en-US" dirty="0"/>
              <a:t>In the case of a personal data breach, the controller shall without undue delay and, where feasible, </a:t>
            </a:r>
            <a:r>
              <a:rPr lang="en-US" b="1" u="sng" dirty="0"/>
              <a:t>not later than 72 hours </a:t>
            </a:r>
            <a:r>
              <a:rPr lang="en-US" dirty="0"/>
              <a:t>after having become aware of it, notify the personal data breach to the supervisory authority competent in accordance with Article 55, unless the personal data breach is unlikely to result in a risk to the rights and freedoms of natural persons. Where the notification to the supervisory authority is not made within 72 hours, it shall be accompanied by reasons for the delay. </a:t>
            </a:r>
            <a:endParaRPr lang="fr-FR" b="1" dirty="0"/>
          </a:p>
          <a:p>
            <a:pPr marL="0" lvl="2" defTabSz="982464">
              <a:buSzPct val="100000"/>
            </a:pPr>
            <a:endParaRPr lang="fr-FR" b="1" dirty="0"/>
          </a:p>
          <a:p>
            <a:pPr marL="0" lvl="2" defTabSz="982464">
              <a:buSzPct val="100000"/>
            </a:pPr>
            <a:r>
              <a:rPr lang="fr-FR" b="1" dirty="0"/>
              <a:t>Informer PC</a:t>
            </a:r>
          </a:p>
          <a:p>
            <a:pPr marL="0" lvl="2" defTabSz="982464">
              <a:buSzPct val="100000"/>
            </a:pPr>
            <a:r>
              <a:rPr lang="fr-FR" dirty="0">
                <a:latin typeface="Arial" charset="0"/>
                <a:cs typeface="Arial" charset="0"/>
              </a:rPr>
              <a:t>En application du RGDP, le responsable de traitement doit informer la personne concernée lorsque la violation est susceptible de créer un </a:t>
            </a:r>
            <a:r>
              <a:rPr lang="fr-FR" b="1" dirty="0">
                <a:latin typeface="Arial" charset="0"/>
                <a:cs typeface="Arial" charset="0"/>
              </a:rPr>
              <a:t>risque élevé </a:t>
            </a:r>
            <a:r>
              <a:rPr lang="fr-FR" dirty="0">
                <a:latin typeface="Arial" charset="0"/>
                <a:cs typeface="Arial" charset="0"/>
              </a:rPr>
              <a:t>pour les droits et libertés.</a:t>
            </a:r>
          </a:p>
          <a:p>
            <a:pPr marL="0" lvl="2" defTabSz="982464">
              <a:buSzPct val="100000"/>
            </a:pPr>
            <a:r>
              <a:rPr lang="fr-FR" b="1" u="sng" dirty="0">
                <a:latin typeface="Arial" charset="0"/>
                <a:cs typeface="Arial" charset="0"/>
              </a:rPr>
              <a:t>Cette communication n’est par exemple pas nécessaire en cas de </a:t>
            </a:r>
            <a:r>
              <a:rPr lang="fr-FR" b="1" u="sng" dirty="0"/>
              <a:t>mise en place, préalablement à la violation, de mesures techniques de protection appropriées (par exemple, mesures ayant rendu les données incompréhensibles à toute personne qui n'est pas autorisée à y avoir accès, de type chiffrement).</a:t>
            </a:r>
          </a:p>
          <a:p>
            <a:pPr marL="0" lvl="2" defTabSz="982464">
              <a:buSzPct val="100000"/>
            </a:pPr>
            <a:endParaRPr lang="fr-FR" b="1" dirty="0"/>
          </a:p>
          <a:p>
            <a:pPr marL="0" lvl="2" defTabSz="982464">
              <a:buSzPct val="100000"/>
            </a:pPr>
            <a:endParaRPr lang="fr-FR" b="1" dirty="0"/>
          </a:p>
          <a:p>
            <a:pPr marL="0" lvl="2" defTabSz="982464">
              <a:buSzPct val="100000"/>
            </a:pPr>
            <a:r>
              <a:rPr lang="fr-FR" b="1" dirty="0"/>
              <a:t>Que faire?</a:t>
            </a:r>
          </a:p>
          <a:p>
            <a:pPr marL="0" lvl="2" defTabSz="982464">
              <a:buSzPct val="100000"/>
            </a:pPr>
            <a:r>
              <a:rPr lang="fr-FR" dirty="0">
                <a:latin typeface="Arial" charset="0"/>
              </a:rPr>
              <a:t>1. S’il existe un risque pour les droits et libertés des personnes concernées, alerter sans délais (72h max) la CNIL et, le cas échéant, les autres autorités de contrôle compétentes</a:t>
            </a:r>
          </a:p>
          <a:p>
            <a:pPr marL="0" lvl="2" defTabSz="982464">
              <a:buSzPct val="100000"/>
            </a:pPr>
            <a:r>
              <a:rPr lang="fr-FR" dirty="0">
                <a:latin typeface="Arial" charset="0"/>
              </a:rPr>
              <a:t>2. Prendre les mesures nécessaires afin de confiner et éradiquer l’incident</a:t>
            </a:r>
          </a:p>
          <a:p>
            <a:pPr marL="0" lvl="2" defTabSz="982464">
              <a:buSzPct val="100000"/>
            </a:pPr>
            <a:r>
              <a:rPr lang="fr-FR" dirty="0">
                <a:latin typeface="Arial" charset="0"/>
              </a:rPr>
              <a:t>3. S’il existe un risque élevé pour les droits et libertés des personnes, alerter les utilisateurs touchés par l’incident</a:t>
            </a:r>
          </a:p>
          <a:p>
            <a:pPr marL="0" lvl="2" defTabSz="982464">
              <a:buSzPct val="100000"/>
            </a:pPr>
            <a:r>
              <a:rPr lang="fr-FR" dirty="0">
                <a:latin typeface="Arial" charset="0"/>
              </a:rPr>
              <a:t>4. Documenter la violation (circonstances, effets et mesures prises pour y remédier)</a:t>
            </a:r>
          </a:p>
          <a:p>
            <a:pPr marL="0" lvl="2" defTabSz="982464">
              <a:buSzPct val="100000"/>
            </a:pPr>
            <a:endParaRPr lang="fr-FR" dirty="0">
              <a:latin typeface="Arial" charset="0"/>
            </a:endParaRPr>
          </a:p>
          <a:p>
            <a:pPr marL="0" lvl="2" defTabSz="982464">
              <a:buSzPct val="100000"/>
            </a:pPr>
            <a:endParaRPr lang="fr-FR" dirty="0">
              <a:latin typeface="Arial" charset="0"/>
            </a:endParaRPr>
          </a:p>
          <a:p>
            <a:pPr marL="0" lvl="2" defTabSz="982464">
              <a:buSzPct val="100000"/>
            </a:pPr>
            <a:r>
              <a:rPr lang="fr-FR" b="1" u="sng" dirty="0">
                <a:latin typeface="Arial" charset="0"/>
              </a:rPr>
              <a:t>No </a:t>
            </a:r>
            <a:r>
              <a:rPr lang="fr-FR" b="1" u="sng" dirty="0" err="1">
                <a:latin typeface="Arial" charset="0"/>
              </a:rPr>
              <a:t>notifification</a:t>
            </a:r>
            <a:endParaRPr lang="fr-FR" b="1" u="sng" dirty="0">
              <a:latin typeface="Arial" charset="0"/>
            </a:endParaRPr>
          </a:p>
          <a:p>
            <a:pPr marL="0" lvl="2" defTabSz="982464">
              <a:buSzPct val="100000"/>
            </a:pPr>
            <a:r>
              <a:rPr lang="fr-FR" dirty="0">
                <a:latin typeface="Arial" charset="0"/>
              </a:rPr>
              <a:t>Data </a:t>
            </a:r>
            <a:r>
              <a:rPr lang="fr-FR" dirty="0" err="1">
                <a:latin typeface="Arial" charset="0"/>
              </a:rPr>
              <a:t>breach</a:t>
            </a:r>
            <a:r>
              <a:rPr lang="fr-FR" dirty="0">
                <a:latin typeface="Arial" charset="0"/>
              </a:rPr>
              <a:t> </a:t>
            </a:r>
            <a:r>
              <a:rPr lang="fr-FR" dirty="0" err="1">
                <a:latin typeface="Arial" charset="0"/>
              </a:rPr>
              <a:t>don’t</a:t>
            </a:r>
            <a:r>
              <a:rPr lang="fr-FR" dirty="0">
                <a:latin typeface="Arial" charset="0"/>
              </a:rPr>
              <a:t> impact </a:t>
            </a:r>
            <a:r>
              <a:rPr lang="fr-FR" dirty="0" err="1">
                <a:latin typeface="Arial" charset="0"/>
              </a:rPr>
              <a:t>private</a:t>
            </a:r>
            <a:r>
              <a:rPr lang="fr-FR" dirty="0">
                <a:latin typeface="Arial" charset="0"/>
              </a:rPr>
              <a:t> life (ex: </a:t>
            </a:r>
            <a:r>
              <a:rPr lang="fr-FR" dirty="0" err="1">
                <a:latin typeface="Arial" charset="0"/>
              </a:rPr>
              <a:t>encrypted</a:t>
            </a:r>
            <a:r>
              <a:rPr lang="fr-FR" dirty="0">
                <a:latin typeface="Arial" charset="0"/>
              </a:rPr>
              <a:t> data) BUT </a:t>
            </a:r>
            <a:r>
              <a:rPr lang="fr-FR" dirty="0" err="1">
                <a:latin typeface="Arial" charset="0"/>
              </a:rPr>
              <a:t>need</a:t>
            </a:r>
            <a:r>
              <a:rPr lang="fr-FR" dirty="0">
                <a:latin typeface="Arial" charset="0"/>
              </a:rPr>
              <a:t> to </a:t>
            </a:r>
            <a:r>
              <a:rPr lang="fr-FR" dirty="0" err="1">
                <a:latin typeface="Arial" charset="0"/>
              </a:rPr>
              <a:t>keep</a:t>
            </a:r>
            <a:r>
              <a:rPr lang="fr-FR" dirty="0">
                <a:latin typeface="Arial" charset="0"/>
              </a:rPr>
              <a:t> a data </a:t>
            </a:r>
            <a:r>
              <a:rPr lang="fr-FR" dirty="0" err="1">
                <a:latin typeface="Arial" charset="0"/>
              </a:rPr>
              <a:t>breach</a:t>
            </a:r>
            <a:r>
              <a:rPr lang="fr-FR" dirty="0">
                <a:latin typeface="Arial" charset="0"/>
              </a:rPr>
              <a:t> </a:t>
            </a:r>
            <a:r>
              <a:rPr lang="fr-FR" dirty="0" err="1">
                <a:latin typeface="Arial" charset="0"/>
              </a:rPr>
              <a:t>registry</a:t>
            </a:r>
            <a:r>
              <a:rPr lang="fr-FR" dirty="0">
                <a:latin typeface="Arial" charset="0"/>
              </a:rPr>
              <a:t> </a:t>
            </a:r>
            <a:r>
              <a:rPr lang="fr-FR" dirty="0" err="1">
                <a:latin typeface="Arial" charset="0"/>
              </a:rPr>
              <a:t>internally</a:t>
            </a:r>
            <a:endParaRPr lang="fr-FR" dirty="0"/>
          </a:p>
          <a:p>
            <a:endParaRPr lang="fr-FR" dirty="0"/>
          </a:p>
          <a:p>
            <a:pPr marL="0" lvl="2" defTabSz="982464">
              <a:buSzPct val="100000"/>
            </a:pPr>
            <a:endParaRPr lang="fr-FR" sz="2600" b="1" dirty="0"/>
          </a:p>
        </p:txBody>
      </p:sp>
      <p:sp>
        <p:nvSpPr>
          <p:cNvPr id="4" name="Espace réservé du pied de page 3"/>
          <p:cNvSpPr>
            <a:spLocks noGrp="1"/>
          </p:cNvSpPr>
          <p:nvPr>
            <p:ph type="ftr" sz="quarter" idx="10"/>
          </p:nvPr>
        </p:nvSpPr>
        <p:spPr/>
        <p:txBody>
          <a:bodyPr/>
          <a:lstStyle/>
          <a:p>
            <a:r>
              <a:rPr lang="fr-FR"/>
              <a:t>CNIL</a:t>
            </a:r>
          </a:p>
        </p:txBody>
      </p:sp>
      <p:sp>
        <p:nvSpPr>
          <p:cNvPr id="5" name="Espace réservé du numéro de diapositive 4"/>
          <p:cNvSpPr>
            <a:spLocks noGrp="1"/>
          </p:cNvSpPr>
          <p:nvPr>
            <p:ph type="sldNum" sz="quarter" idx="11"/>
          </p:nvPr>
        </p:nvSpPr>
        <p:spPr/>
        <p:txBody>
          <a:bodyPr/>
          <a:lstStyle/>
          <a:p>
            <a:fld id="{13FB50F8-6DAF-4E44-822A-0FA957FD7D75}" type="slidenum">
              <a:rPr lang="fr-FR" smtClean="0"/>
              <a:pPr/>
              <a:t>13</a:t>
            </a:fld>
            <a:endParaRPr lang="fr-FR"/>
          </a:p>
        </p:txBody>
      </p:sp>
    </p:spTree>
    <p:extLst>
      <p:ext uri="{BB962C8B-B14F-4D97-AF65-F5344CB8AC3E}">
        <p14:creationId xmlns:p14="http://schemas.microsoft.com/office/powerpoint/2010/main" val="3151366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0" y="5940402"/>
            <a:ext cx="9144000" cy="944982"/>
          </a:xfrm>
          <a:prstGeom prst="rect">
            <a:avLst/>
          </a:prstGeom>
          <a:solidFill>
            <a:srgbClr val="33333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2800" dirty="0">
              <a:latin typeface="Open Sans Light" pitchFamily="34" charset="0"/>
              <a:ea typeface="Open Sans Light" pitchFamily="34" charset="0"/>
              <a:cs typeface="Open Sans Light" pitchFamily="34" charset="0"/>
            </a:endParaRPr>
          </a:p>
        </p:txBody>
      </p:sp>
      <p:sp>
        <p:nvSpPr>
          <p:cNvPr id="8" name="Rectangle 7"/>
          <p:cNvSpPr/>
          <p:nvPr userDrawn="1"/>
        </p:nvSpPr>
        <p:spPr>
          <a:xfrm>
            <a:off x="0" y="1412776"/>
            <a:ext cx="9144000" cy="4536504"/>
          </a:xfrm>
          <a:prstGeom prst="rect">
            <a:avLst/>
          </a:prstGeom>
          <a:solidFill>
            <a:srgbClr val="4596E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4000" dirty="0">
              <a:latin typeface="Open Sans Extrabold" pitchFamily="34" charset="0"/>
              <a:ea typeface="Open Sans Extrabold" pitchFamily="34" charset="0"/>
              <a:cs typeface="Open Sans Extrabold" pitchFamily="34" charset="0"/>
            </a:endParaRPr>
          </a:p>
        </p:txBody>
      </p:sp>
      <p:sp>
        <p:nvSpPr>
          <p:cNvPr id="11" name="Rectangle 10"/>
          <p:cNvSpPr/>
          <p:nvPr userDrawn="1"/>
        </p:nvSpPr>
        <p:spPr>
          <a:xfrm>
            <a:off x="0" y="0"/>
            <a:ext cx="9144000" cy="14127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6000" dirty="0">
              <a:solidFill>
                <a:schemeClr val="bg1"/>
              </a:solidFill>
              <a:latin typeface="Neris" pitchFamily="50" charset="0"/>
            </a:endParaRPr>
          </a:p>
        </p:txBody>
      </p:sp>
      <p:sp>
        <p:nvSpPr>
          <p:cNvPr id="4" name="Espace réservé de la date 3"/>
          <p:cNvSpPr>
            <a:spLocks noGrp="1"/>
          </p:cNvSpPr>
          <p:nvPr>
            <p:ph type="dt" sz="half" idx="10"/>
          </p:nvPr>
        </p:nvSpPr>
        <p:spPr/>
        <p:txBody>
          <a:bodyPr/>
          <a:lstStyle>
            <a:lvl1pPr>
              <a:defRPr>
                <a:solidFill>
                  <a:schemeClr val="bg1"/>
                </a:solidFill>
              </a:defRPr>
            </a:lvl1pPr>
          </a:lstStyle>
          <a:p>
            <a:r>
              <a:rPr lang="fr-FR"/>
              <a:t>2025</a:t>
            </a:r>
            <a:endParaRPr lang="fr-FR" dirty="0"/>
          </a:p>
        </p:txBody>
      </p:sp>
      <p:sp>
        <p:nvSpPr>
          <p:cNvPr id="5" name="Espace réservé du pied de page 4"/>
          <p:cNvSpPr>
            <a:spLocks noGrp="1"/>
          </p:cNvSpPr>
          <p:nvPr>
            <p:ph type="ftr" sz="quarter" idx="11"/>
          </p:nvPr>
        </p:nvSpPr>
        <p:spPr/>
        <p:txBody>
          <a:bodyPr/>
          <a:lstStyle>
            <a:lvl1pPr>
              <a:defRPr>
                <a:solidFill>
                  <a:schemeClr val="bg1"/>
                </a:solidFill>
              </a:defRPr>
            </a:lvl1pPr>
          </a:lstStyle>
          <a:p>
            <a:r>
              <a:rPr lang="fr-FR"/>
              <a:t>Hélène GUIMIOT</a:t>
            </a:r>
            <a:endParaRPr lang="fr-FR" dirty="0"/>
          </a:p>
        </p:txBody>
      </p:sp>
      <p:sp>
        <p:nvSpPr>
          <p:cNvPr id="6" name="Espace réservé du numéro de diapositive 5"/>
          <p:cNvSpPr>
            <a:spLocks noGrp="1"/>
          </p:cNvSpPr>
          <p:nvPr>
            <p:ph type="sldNum" sz="quarter" idx="12"/>
          </p:nvPr>
        </p:nvSpPr>
        <p:spPr/>
        <p:txBody>
          <a:bodyPr/>
          <a:lstStyle>
            <a:lvl1pPr>
              <a:defRPr>
                <a:solidFill>
                  <a:schemeClr val="bg1"/>
                </a:solidFill>
              </a:defRPr>
            </a:lvl1pPr>
          </a:lstStyle>
          <a:p>
            <a:fld id="{0579DC97-5D12-4D9B-BA49-CCEB784B454D}" type="slidenum">
              <a:rPr lang="fr-FR" smtClean="0"/>
              <a:pPr/>
              <a:t>‹N°›</a:t>
            </a:fld>
            <a:endParaRPr lang="fr-FR" dirty="0"/>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41405" y="79466"/>
            <a:ext cx="4061191" cy="126546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2025</a:t>
            </a:r>
          </a:p>
        </p:txBody>
      </p:sp>
      <p:sp>
        <p:nvSpPr>
          <p:cNvPr id="5" name="Espace réservé du pied de page 4"/>
          <p:cNvSpPr>
            <a:spLocks noGrp="1"/>
          </p:cNvSpPr>
          <p:nvPr>
            <p:ph type="ftr" sz="quarter" idx="11"/>
          </p:nvPr>
        </p:nvSpPr>
        <p:spPr/>
        <p:txBody>
          <a:bodyPr/>
          <a:lstStyle/>
          <a:p>
            <a:r>
              <a:rPr lang="fr-FR"/>
              <a:t>Hélène GUIMIOT</a:t>
            </a:r>
          </a:p>
        </p:txBody>
      </p:sp>
      <p:sp>
        <p:nvSpPr>
          <p:cNvPr id="6" name="Espace réservé du numéro de diapositive 5"/>
          <p:cNvSpPr>
            <a:spLocks noGrp="1"/>
          </p:cNvSpPr>
          <p:nvPr>
            <p:ph type="sldNum" sz="quarter" idx="12"/>
          </p:nvPr>
        </p:nvSpPr>
        <p:spPr/>
        <p:txBody>
          <a:bodyPr/>
          <a:lstStyle/>
          <a:p>
            <a:fld id="{0579DC97-5D12-4D9B-BA49-CCEB784B454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2025</a:t>
            </a:r>
          </a:p>
        </p:txBody>
      </p:sp>
      <p:sp>
        <p:nvSpPr>
          <p:cNvPr id="5" name="Espace réservé du pied de page 4"/>
          <p:cNvSpPr>
            <a:spLocks noGrp="1"/>
          </p:cNvSpPr>
          <p:nvPr>
            <p:ph type="ftr" sz="quarter" idx="11"/>
          </p:nvPr>
        </p:nvSpPr>
        <p:spPr/>
        <p:txBody>
          <a:bodyPr/>
          <a:lstStyle/>
          <a:p>
            <a:r>
              <a:rPr lang="fr-FR"/>
              <a:t>Hélène GUIMIOT</a:t>
            </a:r>
          </a:p>
        </p:txBody>
      </p:sp>
      <p:sp>
        <p:nvSpPr>
          <p:cNvPr id="6" name="Espace réservé du numéro de diapositive 5"/>
          <p:cNvSpPr>
            <a:spLocks noGrp="1"/>
          </p:cNvSpPr>
          <p:nvPr>
            <p:ph type="sldNum" sz="quarter" idx="12"/>
          </p:nvPr>
        </p:nvSpPr>
        <p:spPr/>
        <p:txBody>
          <a:bodyPr/>
          <a:lstStyle/>
          <a:p>
            <a:fld id="{0579DC97-5D12-4D9B-BA49-CCEB784B454D}"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emière page de la présentation">
    <p:spTree>
      <p:nvGrpSpPr>
        <p:cNvPr id="1" name=""/>
        <p:cNvGrpSpPr/>
        <p:nvPr/>
      </p:nvGrpSpPr>
      <p:grpSpPr>
        <a:xfrm>
          <a:off x="0" y="0"/>
          <a:ext cx="0" cy="0"/>
          <a:chOff x="0" y="0"/>
          <a:chExt cx="0" cy="0"/>
        </a:xfrm>
      </p:grpSpPr>
      <p:sp>
        <p:nvSpPr>
          <p:cNvPr id="11" name="Espace réservé du texte 3"/>
          <p:cNvSpPr>
            <a:spLocks noGrp="1"/>
          </p:cNvSpPr>
          <p:nvPr>
            <p:ph type="body" sz="half" idx="2"/>
          </p:nvPr>
        </p:nvSpPr>
        <p:spPr>
          <a:xfrm>
            <a:off x="395536" y="5949280"/>
            <a:ext cx="8280920" cy="360040"/>
          </a:xfrm>
          <a:prstGeom prst="rect">
            <a:avLst/>
          </a:prstGeom>
        </p:spPr>
        <p:txBody>
          <a:bodyPr/>
          <a:lstStyle>
            <a:lvl1pPr marL="0" indent="0" algn="ctr">
              <a:buNone/>
              <a:defRPr sz="2000">
                <a:solidFill>
                  <a:srgbClr val="636363"/>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12" name="Espace réservé du texte 3"/>
          <p:cNvSpPr>
            <a:spLocks noGrp="1"/>
          </p:cNvSpPr>
          <p:nvPr>
            <p:ph type="body" sz="half" idx="11"/>
          </p:nvPr>
        </p:nvSpPr>
        <p:spPr>
          <a:xfrm>
            <a:off x="179512" y="6309320"/>
            <a:ext cx="8784976" cy="548680"/>
          </a:xfrm>
          <a:prstGeom prst="rect">
            <a:avLst/>
          </a:prstGeom>
          <a:solidFill>
            <a:schemeClr val="bg1"/>
          </a:solidFill>
        </p:spPr>
        <p:txBody>
          <a:bodyPr/>
          <a:lstStyle>
            <a:lvl1pPr marL="0" indent="0" algn="ctr">
              <a:buNone/>
              <a:defRPr sz="1550">
                <a:solidFill>
                  <a:srgbClr val="636363"/>
                </a:solidFill>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a:t>Cliquez pour modifier les styles du texte du masque</a:t>
            </a:r>
          </a:p>
        </p:txBody>
      </p:sp>
      <p:sp>
        <p:nvSpPr>
          <p:cNvPr id="13" name="Titre 1"/>
          <p:cNvSpPr>
            <a:spLocks noGrp="1"/>
          </p:cNvSpPr>
          <p:nvPr>
            <p:ph type="ctrTitle"/>
          </p:nvPr>
        </p:nvSpPr>
        <p:spPr>
          <a:xfrm>
            <a:off x="467544" y="2132857"/>
            <a:ext cx="8136904" cy="3600400"/>
          </a:xfrm>
          <a:prstGeom prst="rect">
            <a:avLst/>
          </a:prstGeom>
        </p:spPr>
        <p:txBody>
          <a:bodyPr/>
          <a:lstStyle>
            <a:lvl1pPr algn="ctr">
              <a:defRPr sz="4800" b="1" baseline="0">
                <a:solidFill>
                  <a:srgbClr val="004E9E"/>
                </a:solidFill>
                <a:latin typeface="Arial" pitchFamily="34" charset="0"/>
                <a:cs typeface="Arial" pitchFamily="34" charset="0"/>
              </a:defRPr>
            </a:lvl1pPr>
          </a:lstStyle>
          <a:p>
            <a:r>
              <a:rPr lang="fr-FR"/>
              <a:t>Cliquez pour modifier le style du titre</a:t>
            </a:r>
            <a:endParaRPr lang="fr-FR" dirty="0"/>
          </a:p>
        </p:txBody>
      </p:sp>
    </p:spTree>
    <p:extLst>
      <p:ext uri="{BB962C8B-B14F-4D97-AF65-F5344CB8AC3E}">
        <p14:creationId xmlns:p14="http://schemas.microsoft.com/office/powerpoint/2010/main" val="514525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us 1 zone avec puces">
    <p:spTree>
      <p:nvGrpSpPr>
        <p:cNvPr id="1" name=""/>
        <p:cNvGrpSpPr/>
        <p:nvPr/>
      </p:nvGrpSpPr>
      <p:grpSpPr>
        <a:xfrm>
          <a:off x="0" y="0"/>
          <a:ext cx="0" cy="0"/>
          <a:chOff x="0" y="0"/>
          <a:chExt cx="0" cy="0"/>
        </a:xfrm>
      </p:grpSpPr>
      <p:sp>
        <p:nvSpPr>
          <p:cNvPr id="7" name="Titre 1"/>
          <p:cNvSpPr>
            <a:spLocks noGrp="1"/>
          </p:cNvSpPr>
          <p:nvPr>
            <p:ph type="ctrTitle"/>
          </p:nvPr>
        </p:nvSpPr>
        <p:spPr>
          <a:xfrm>
            <a:off x="467544" y="324492"/>
            <a:ext cx="7772400" cy="576064"/>
          </a:xfrm>
          <a:prstGeom prst="rect">
            <a:avLst/>
          </a:prstGeom>
        </p:spPr>
        <p:txBody>
          <a:bodyPr/>
          <a:lstStyle>
            <a:lvl1pPr algn="l">
              <a:defRPr sz="2800" b="1" baseline="0">
                <a:solidFill>
                  <a:srgbClr val="004E9E"/>
                </a:solidFill>
                <a:latin typeface="Arial" pitchFamily="34" charset="0"/>
                <a:cs typeface="Arial" pitchFamily="34" charset="0"/>
              </a:defRPr>
            </a:lvl1pPr>
          </a:lstStyle>
          <a:p>
            <a:r>
              <a:rPr lang="fr-FR"/>
              <a:t>Cliquez pour modifier le style du titre</a:t>
            </a:r>
            <a:endParaRPr lang="fr-FR" dirty="0"/>
          </a:p>
        </p:txBody>
      </p:sp>
      <p:sp>
        <p:nvSpPr>
          <p:cNvPr id="10" name="Espace réservé du contenu 2"/>
          <p:cNvSpPr>
            <a:spLocks noGrp="1"/>
          </p:cNvSpPr>
          <p:nvPr>
            <p:ph idx="1"/>
          </p:nvPr>
        </p:nvSpPr>
        <p:spPr>
          <a:xfrm>
            <a:off x="467544" y="1293252"/>
            <a:ext cx="8229600" cy="4608512"/>
          </a:xfrm>
          <a:prstGeom prst="rect">
            <a:avLst/>
          </a:prstGeom>
        </p:spPr>
        <p:txBody>
          <a:bodyPr/>
          <a:lstStyle>
            <a:lvl1pPr marL="0" indent="0">
              <a:spcAft>
                <a:spcPts val="200"/>
              </a:spcAft>
              <a:buClr>
                <a:srgbClr val="FF8400"/>
              </a:buClr>
              <a:buSzPct val="100000"/>
              <a:buFontTx/>
              <a:buNone/>
              <a:defRPr sz="1500" b="0">
                <a:latin typeface="Arial" pitchFamily="34" charset="0"/>
                <a:cs typeface="Arial" pitchFamily="34" charset="0"/>
              </a:defRPr>
            </a:lvl1pPr>
            <a:lvl2pPr marL="0" indent="216000" defTabSz="216000">
              <a:spcAft>
                <a:spcPts val="200"/>
              </a:spcAft>
              <a:buClr>
                <a:srgbClr val="FF8400"/>
              </a:buClr>
              <a:buFont typeface="Wingdings" pitchFamily="2" charset="2"/>
              <a:buChar char=""/>
              <a:defRPr sz="1550" b="1" baseline="0">
                <a:latin typeface="Arial" pitchFamily="34" charset="0"/>
              </a:defRPr>
            </a:lvl2pPr>
            <a:lvl3pPr marL="216000" indent="180000" defTabSz="396000">
              <a:spcAft>
                <a:spcPts val="200"/>
              </a:spcAft>
              <a:buClr>
                <a:srgbClr val="FF8400"/>
              </a:buClr>
              <a:buSzPct val="80000"/>
              <a:buFont typeface="Wingdings" pitchFamily="2" charset="2"/>
              <a:buChar char=""/>
              <a:defRPr sz="1500">
                <a:latin typeface="Arial" pitchFamily="34" charset="0"/>
                <a:cs typeface="Arial" pitchFamily="34" charset="0"/>
              </a:defRPr>
            </a:lvl3pPr>
            <a:lvl4pPr marL="432000" indent="144000" defTabSz="576000">
              <a:spcAft>
                <a:spcPts val="200"/>
              </a:spcAft>
              <a:defRPr sz="1200">
                <a:latin typeface="Arial" pitchFamily="34" charset="0"/>
                <a:cs typeface="Arial" pitchFamily="34" charset="0"/>
              </a:defRPr>
            </a:lvl4pPr>
            <a:lvl5pPr marL="612000" indent="144000" defTabSz="756000">
              <a:buFont typeface="Symbol" pitchFamily="18" charset="2"/>
              <a:buChar char=""/>
              <a:defRPr sz="1200">
                <a:latin typeface="Arial" pitchFamily="34" charset="0"/>
                <a:cs typeface="Arial" pitchFamily="34" charset="0"/>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pied de page 4"/>
          <p:cNvSpPr>
            <a:spLocks noGrp="1"/>
          </p:cNvSpPr>
          <p:nvPr>
            <p:ph type="ftr" sz="quarter" idx="10"/>
          </p:nvPr>
        </p:nvSpPr>
        <p:spPr/>
        <p:txBody>
          <a:bodyPr/>
          <a:lstStyle>
            <a:lvl1pPr>
              <a:defRPr/>
            </a:lvl1pPr>
          </a:lstStyle>
          <a:p>
            <a:pPr>
              <a:defRPr/>
            </a:pPr>
            <a:r>
              <a:rPr lang="fr-FR"/>
              <a:t>Hélène GUIMIOT</a:t>
            </a:r>
            <a:endParaRPr lang="fr-FR" dirty="0"/>
          </a:p>
        </p:txBody>
      </p:sp>
      <p:sp>
        <p:nvSpPr>
          <p:cNvPr id="5" name="Espace réservé du numéro de diapositive 5"/>
          <p:cNvSpPr>
            <a:spLocks noGrp="1"/>
          </p:cNvSpPr>
          <p:nvPr>
            <p:ph type="sldNum" sz="quarter" idx="11"/>
          </p:nvPr>
        </p:nvSpPr>
        <p:spPr/>
        <p:txBody>
          <a:bodyPr/>
          <a:lstStyle>
            <a:lvl1pPr>
              <a:defRPr/>
            </a:lvl1pPr>
          </a:lstStyle>
          <a:p>
            <a:pPr>
              <a:defRPr/>
            </a:pPr>
            <a:fld id="{8FDE847D-964E-4690-A1AE-CE733AE86674}" type="slidenum">
              <a:rPr lang="fr-FR"/>
              <a:pPr>
                <a:defRPr/>
              </a:pPr>
              <a:t>‹N°›</a:t>
            </a:fld>
            <a:endParaRPr lang="fr-FR" dirty="0"/>
          </a:p>
        </p:txBody>
      </p:sp>
    </p:spTree>
    <p:extLst>
      <p:ext uri="{BB962C8B-B14F-4D97-AF65-F5344CB8AC3E}">
        <p14:creationId xmlns:p14="http://schemas.microsoft.com/office/powerpoint/2010/main" val="4050941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2025</a:t>
            </a:r>
          </a:p>
        </p:txBody>
      </p:sp>
      <p:sp>
        <p:nvSpPr>
          <p:cNvPr id="5" name="Espace réservé du pied de page 4"/>
          <p:cNvSpPr>
            <a:spLocks noGrp="1"/>
          </p:cNvSpPr>
          <p:nvPr>
            <p:ph type="ftr" sz="quarter" idx="11"/>
          </p:nvPr>
        </p:nvSpPr>
        <p:spPr/>
        <p:txBody>
          <a:bodyPr/>
          <a:lstStyle/>
          <a:p>
            <a:r>
              <a:rPr lang="fr-FR"/>
              <a:t>Hélène GUIMIOT</a:t>
            </a:r>
          </a:p>
        </p:txBody>
      </p:sp>
      <p:sp>
        <p:nvSpPr>
          <p:cNvPr id="6" name="Espace réservé du numéro de diapositive 5"/>
          <p:cNvSpPr>
            <a:spLocks noGrp="1"/>
          </p:cNvSpPr>
          <p:nvPr>
            <p:ph type="sldNum" sz="quarter" idx="12"/>
          </p:nvPr>
        </p:nvSpPr>
        <p:spPr/>
        <p:txBody>
          <a:bodyPr/>
          <a:lstStyle/>
          <a:p>
            <a:fld id="{0579DC97-5D12-4D9B-BA49-CCEB784B454D}" type="slidenum">
              <a:rPr lang="fr-FR" smtClean="0"/>
              <a:pPr/>
              <a:t>‹N°›</a:t>
            </a:fld>
            <a:endParaRPr lang="fr-FR"/>
          </a:p>
        </p:txBody>
      </p:sp>
      <p:cxnSp>
        <p:nvCxnSpPr>
          <p:cNvPr id="7" name="Connecteur droit 6"/>
          <p:cNvCxnSpPr/>
          <p:nvPr userDrawn="1"/>
        </p:nvCxnSpPr>
        <p:spPr>
          <a:xfrm>
            <a:off x="2699792" y="1412776"/>
            <a:ext cx="3816424" cy="0"/>
          </a:xfrm>
          <a:prstGeom prst="line">
            <a:avLst/>
          </a:prstGeom>
          <a:ln w="28575">
            <a:solidFill>
              <a:srgbClr val="D1CCB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9" name="Rectangle 8"/>
          <p:cNvSpPr/>
          <p:nvPr userDrawn="1"/>
        </p:nvSpPr>
        <p:spPr>
          <a:xfrm>
            <a:off x="0" y="1412776"/>
            <a:ext cx="9144000" cy="4536504"/>
          </a:xfrm>
          <a:prstGeom prst="rect">
            <a:avLst/>
          </a:prstGeom>
          <a:solidFill>
            <a:srgbClr val="4596EC"/>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4000" dirty="0">
              <a:latin typeface="Open Sans Extrabold" pitchFamily="34" charset="0"/>
              <a:ea typeface="Open Sans Extrabold" pitchFamily="34" charset="0"/>
              <a:cs typeface="Open Sans Extrabold" pitchFamily="34" charset="0"/>
            </a:endParaRPr>
          </a:p>
        </p:txBody>
      </p:sp>
      <p:sp>
        <p:nvSpPr>
          <p:cNvPr id="10" name="Rectangle 9"/>
          <p:cNvSpPr/>
          <p:nvPr userDrawn="1"/>
        </p:nvSpPr>
        <p:spPr>
          <a:xfrm>
            <a:off x="0" y="5940402"/>
            <a:ext cx="9144000" cy="944982"/>
          </a:xfrm>
          <a:prstGeom prst="rect">
            <a:avLst/>
          </a:prstGeom>
          <a:solidFill>
            <a:srgbClr val="33333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2800" dirty="0">
              <a:latin typeface="Open Sans Light" pitchFamily="34" charset="0"/>
              <a:ea typeface="Open Sans Light" pitchFamily="34" charset="0"/>
              <a:cs typeface="Open Sans Light" pitchFamily="34" charset="0"/>
            </a:endParaRPr>
          </a:p>
        </p:txBody>
      </p:sp>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dirty="0"/>
              <a:t>Cliquez pour modifier le style du titre</a:t>
            </a:r>
          </a:p>
        </p:txBody>
      </p:sp>
      <p:sp>
        <p:nvSpPr>
          <p:cNvPr id="3" name="Espace réservé du texte 2"/>
          <p:cNvSpPr>
            <a:spLocks noGrp="1"/>
          </p:cNvSpPr>
          <p:nvPr>
            <p:ph type="body" idx="1" hasCustomPrompt="1"/>
          </p:nvPr>
        </p:nvSpPr>
        <p:spPr>
          <a:xfrm>
            <a:off x="722313" y="2906713"/>
            <a:ext cx="7772400" cy="1500187"/>
          </a:xfrm>
        </p:spPr>
        <p:txBody>
          <a:bodyPr anchor="b"/>
          <a:lstStyle>
            <a:lvl1pPr marL="0" indent="0">
              <a:buNone/>
              <a:defRPr sz="2000">
                <a:solidFill>
                  <a:schemeClr val="bg1"/>
                </a:solidFill>
                <a:latin typeface="Open Sans Light" pitchFamily="34" charset="0"/>
                <a:ea typeface="Open Sans Light" pitchFamily="34" charset="0"/>
                <a:cs typeface="Open Sans Light"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CLIQUEZ POUR MODIFIER LES STYLES DU TEXTE DU MASQUE</a:t>
            </a:r>
          </a:p>
        </p:txBody>
      </p:sp>
      <p:sp>
        <p:nvSpPr>
          <p:cNvPr id="4" name="Espace réservé de la date 3"/>
          <p:cNvSpPr>
            <a:spLocks noGrp="1"/>
          </p:cNvSpPr>
          <p:nvPr>
            <p:ph type="dt" sz="half" idx="10"/>
          </p:nvPr>
        </p:nvSpPr>
        <p:spPr/>
        <p:txBody>
          <a:bodyPr/>
          <a:lstStyle/>
          <a:p>
            <a:r>
              <a:rPr lang="fr-FR"/>
              <a:t>2025</a:t>
            </a:r>
          </a:p>
        </p:txBody>
      </p:sp>
      <p:sp>
        <p:nvSpPr>
          <p:cNvPr id="5" name="Espace réservé du pied de page 4"/>
          <p:cNvSpPr>
            <a:spLocks noGrp="1"/>
          </p:cNvSpPr>
          <p:nvPr>
            <p:ph type="ftr" sz="quarter" idx="11"/>
          </p:nvPr>
        </p:nvSpPr>
        <p:spPr/>
        <p:txBody>
          <a:bodyPr/>
          <a:lstStyle/>
          <a:p>
            <a:r>
              <a:rPr lang="fr-FR"/>
              <a:t>Hélène GUIMIOT</a:t>
            </a:r>
          </a:p>
        </p:txBody>
      </p:sp>
      <p:sp>
        <p:nvSpPr>
          <p:cNvPr id="6" name="Espace réservé du numéro de diapositive 5"/>
          <p:cNvSpPr>
            <a:spLocks noGrp="1"/>
          </p:cNvSpPr>
          <p:nvPr>
            <p:ph type="sldNum" sz="quarter" idx="12"/>
          </p:nvPr>
        </p:nvSpPr>
        <p:spPr/>
        <p:txBody>
          <a:bodyPr/>
          <a:lstStyle/>
          <a:p>
            <a:fld id="{0579DC97-5D12-4D9B-BA49-CCEB784B454D}" type="slidenum">
              <a:rPr lang="fr-FR" smtClean="0"/>
              <a:pPr/>
              <a:t>‹N°›</a:t>
            </a:fld>
            <a:endParaRPr lang="fr-FR"/>
          </a:p>
        </p:txBody>
      </p:sp>
      <p:sp>
        <p:nvSpPr>
          <p:cNvPr id="7" name="Rectangle 6"/>
          <p:cNvSpPr/>
          <p:nvPr userDrawn="1"/>
        </p:nvSpPr>
        <p:spPr>
          <a:xfrm>
            <a:off x="0" y="0"/>
            <a:ext cx="9144000" cy="14127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6000" dirty="0">
              <a:solidFill>
                <a:schemeClr val="bg1"/>
              </a:solidFill>
              <a:latin typeface="Neris" pitchFamily="50" charset="0"/>
            </a:endParaRPr>
          </a:p>
        </p:txBody>
      </p:sp>
      <p:pic>
        <p:nvPicPr>
          <p:cNvPr id="8" name="Image 7"/>
          <p:cNvPicPr>
            <a:picLocks noChangeAspect="1"/>
          </p:cNvPicPr>
          <p:nvPr userDrawn="1"/>
        </p:nvPicPr>
        <p:blipFill rotWithShape="1">
          <a:blip r:embed="rId2" cstate="print">
            <a:extLst>
              <a:ext uri="{28A0092B-C50C-407E-A947-70E740481C1C}">
                <a14:useLocalDpi xmlns:a14="http://schemas.microsoft.com/office/drawing/2010/main" val="0"/>
              </a:ext>
            </a:extLst>
          </a:blip>
          <a:srcRect t="15089" b="38196"/>
          <a:stretch/>
        </p:blipFill>
        <p:spPr>
          <a:xfrm>
            <a:off x="3403092" y="314643"/>
            <a:ext cx="2337816" cy="73809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2025</a:t>
            </a:r>
          </a:p>
        </p:txBody>
      </p:sp>
      <p:sp>
        <p:nvSpPr>
          <p:cNvPr id="6" name="Espace réservé du pied de page 5"/>
          <p:cNvSpPr>
            <a:spLocks noGrp="1"/>
          </p:cNvSpPr>
          <p:nvPr>
            <p:ph type="ftr" sz="quarter" idx="11"/>
          </p:nvPr>
        </p:nvSpPr>
        <p:spPr/>
        <p:txBody>
          <a:bodyPr/>
          <a:lstStyle/>
          <a:p>
            <a:r>
              <a:rPr lang="fr-FR"/>
              <a:t>Hélène GUIMIOT</a:t>
            </a:r>
          </a:p>
        </p:txBody>
      </p:sp>
      <p:sp>
        <p:nvSpPr>
          <p:cNvPr id="7" name="Espace réservé du numéro de diapositive 6"/>
          <p:cNvSpPr>
            <a:spLocks noGrp="1"/>
          </p:cNvSpPr>
          <p:nvPr>
            <p:ph type="sldNum" sz="quarter" idx="12"/>
          </p:nvPr>
        </p:nvSpPr>
        <p:spPr/>
        <p:txBody>
          <a:bodyPr/>
          <a:lstStyle/>
          <a:p>
            <a:fld id="{0579DC97-5D12-4D9B-BA49-CCEB784B454D}" type="slidenum">
              <a:rPr lang="fr-FR" smtClean="0"/>
              <a:pPr/>
              <a:t>‹N°›</a:t>
            </a:fld>
            <a:endParaRPr lang="fr-FR"/>
          </a:p>
        </p:txBody>
      </p:sp>
      <p:cxnSp>
        <p:nvCxnSpPr>
          <p:cNvPr id="8" name="Connecteur droit 7"/>
          <p:cNvCxnSpPr/>
          <p:nvPr userDrawn="1"/>
        </p:nvCxnSpPr>
        <p:spPr>
          <a:xfrm>
            <a:off x="2699792" y="1412776"/>
            <a:ext cx="3816424" cy="0"/>
          </a:xfrm>
          <a:prstGeom prst="line">
            <a:avLst/>
          </a:prstGeom>
          <a:ln w="28575">
            <a:solidFill>
              <a:srgbClr val="D1CCB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dirty="0"/>
              <a:t>Cliquez pour modifier le style du titre</a:t>
            </a:r>
          </a:p>
        </p:txBody>
      </p:sp>
      <p:sp>
        <p:nvSpPr>
          <p:cNvPr id="3" name="Espace réservé du texte 2"/>
          <p:cNvSpPr>
            <a:spLocks noGrp="1"/>
          </p:cNvSpPr>
          <p:nvPr>
            <p:ph type="body" idx="1" hasCustomPrompt="1"/>
          </p:nvPr>
        </p:nvSpPr>
        <p:spPr>
          <a:xfrm>
            <a:off x="457200" y="1535113"/>
            <a:ext cx="4040188" cy="639762"/>
          </a:xfrm>
          <a:solidFill>
            <a:srgbClr val="4596EC"/>
          </a:solidFill>
          <a:ln w="9525">
            <a:solidFill>
              <a:srgbClr val="4596EC"/>
            </a:solidFill>
          </a:ln>
        </p:spPr>
        <p:style>
          <a:lnRef idx="2">
            <a:schemeClr val="dk1"/>
          </a:lnRef>
          <a:fillRef idx="1">
            <a:schemeClr val="lt1"/>
          </a:fillRef>
          <a:effectRef idx="0">
            <a:schemeClr val="dk1"/>
          </a:effectRef>
          <a:fontRef idx="none"/>
        </p:style>
        <p:txBody>
          <a:bodyPr anchor="b">
            <a:noAutofit/>
          </a:bodyPr>
          <a:lstStyle>
            <a:lvl1pPr marL="0" indent="0">
              <a:buNone/>
              <a:defRPr sz="2000" b="1">
                <a:solidFill>
                  <a:schemeClr val="bg1"/>
                </a:solidFill>
                <a:latin typeface="Open Sans Light" pitchFamily="34" charset="0"/>
                <a:ea typeface="Open Sans Light" pitchFamily="34" charset="0"/>
                <a:cs typeface="Open Sans Ligh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Espace réservé du contenu 3"/>
          <p:cNvSpPr>
            <a:spLocks noGrp="1"/>
          </p:cNvSpPr>
          <p:nvPr>
            <p:ph sz="half" idx="2"/>
          </p:nvPr>
        </p:nvSpPr>
        <p:spPr>
          <a:xfrm>
            <a:off x="457200" y="2174875"/>
            <a:ext cx="4040188" cy="3951288"/>
          </a:xfrm>
          <a:ln>
            <a:solidFill>
              <a:srgbClr val="4596EC"/>
            </a:solidFill>
          </a:ln>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r>
              <a:rPr lang="fr-FR"/>
              <a:t>2025</a:t>
            </a:r>
          </a:p>
        </p:txBody>
      </p:sp>
      <p:sp>
        <p:nvSpPr>
          <p:cNvPr id="8" name="Espace réservé du pied de page 7"/>
          <p:cNvSpPr>
            <a:spLocks noGrp="1"/>
          </p:cNvSpPr>
          <p:nvPr>
            <p:ph type="ftr" sz="quarter" idx="11"/>
          </p:nvPr>
        </p:nvSpPr>
        <p:spPr/>
        <p:txBody>
          <a:bodyPr/>
          <a:lstStyle/>
          <a:p>
            <a:r>
              <a:rPr lang="fr-FR"/>
              <a:t>Hélène GUIMIOT</a:t>
            </a:r>
          </a:p>
        </p:txBody>
      </p:sp>
      <p:sp>
        <p:nvSpPr>
          <p:cNvPr id="9" name="Espace réservé du numéro de diapositive 8"/>
          <p:cNvSpPr>
            <a:spLocks noGrp="1"/>
          </p:cNvSpPr>
          <p:nvPr>
            <p:ph type="sldNum" sz="quarter" idx="12"/>
          </p:nvPr>
        </p:nvSpPr>
        <p:spPr/>
        <p:txBody>
          <a:bodyPr/>
          <a:lstStyle/>
          <a:p>
            <a:fld id="{0579DC97-5D12-4D9B-BA49-CCEB784B454D}" type="slidenum">
              <a:rPr lang="fr-FR" smtClean="0"/>
              <a:pPr/>
              <a:t>‹N°›</a:t>
            </a:fld>
            <a:endParaRPr lang="fr-FR"/>
          </a:p>
        </p:txBody>
      </p:sp>
      <p:cxnSp>
        <p:nvCxnSpPr>
          <p:cNvPr id="10" name="Connecteur droit 9"/>
          <p:cNvCxnSpPr/>
          <p:nvPr userDrawn="1"/>
        </p:nvCxnSpPr>
        <p:spPr>
          <a:xfrm>
            <a:off x="2699792" y="1412776"/>
            <a:ext cx="3816424" cy="0"/>
          </a:xfrm>
          <a:prstGeom prst="line">
            <a:avLst/>
          </a:prstGeom>
          <a:ln w="28575">
            <a:solidFill>
              <a:srgbClr val="D1CCB9"/>
            </a:solidFill>
          </a:ln>
        </p:spPr>
        <p:style>
          <a:lnRef idx="1">
            <a:schemeClr val="accent1"/>
          </a:lnRef>
          <a:fillRef idx="0">
            <a:schemeClr val="accent1"/>
          </a:fillRef>
          <a:effectRef idx="0">
            <a:schemeClr val="accent1"/>
          </a:effectRef>
          <a:fontRef idx="minor">
            <a:schemeClr val="tx1"/>
          </a:fontRef>
        </p:style>
      </p:cxnSp>
      <p:sp>
        <p:nvSpPr>
          <p:cNvPr id="11" name="Espace réservé du texte 2"/>
          <p:cNvSpPr>
            <a:spLocks noGrp="1"/>
          </p:cNvSpPr>
          <p:nvPr>
            <p:ph type="body" idx="13" hasCustomPrompt="1"/>
          </p:nvPr>
        </p:nvSpPr>
        <p:spPr>
          <a:xfrm>
            <a:off x="4644008" y="1536574"/>
            <a:ext cx="4040188" cy="639762"/>
          </a:xfrm>
          <a:solidFill>
            <a:srgbClr val="4596EC"/>
          </a:solidFill>
          <a:ln w="9525">
            <a:solidFill>
              <a:srgbClr val="4596EC"/>
            </a:solidFill>
          </a:ln>
        </p:spPr>
        <p:style>
          <a:lnRef idx="2">
            <a:schemeClr val="dk1"/>
          </a:lnRef>
          <a:fillRef idx="1">
            <a:schemeClr val="lt1"/>
          </a:fillRef>
          <a:effectRef idx="0">
            <a:schemeClr val="dk1"/>
          </a:effectRef>
          <a:fontRef idx="none"/>
        </p:style>
        <p:txBody>
          <a:bodyPr anchor="b">
            <a:noAutofit/>
          </a:bodyPr>
          <a:lstStyle>
            <a:lvl1pPr marL="0" indent="0">
              <a:buNone/>
              <a:defRPr lang="fr-FR" sz="2000" b="1" kern="1200" dirty="0" smtClean="0">
                <a:solidFill>
                  <a:schemeClr val="bg1"/>
                </a:solidFill>
                <a:latin typeface="Open Sans Light" pitchFamily="34" charset="0"/>
                <a:ea typeface="Open Sans Light" pitchFamily="34" charset="0"/>
                <a:cs typeface="Open Sans Ligh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Tx/>
              <a:buNone/>
            </a:pPr>
            <a:r>
              <a:rPr lang="fr-FR" dirty="0"/>
              <a:t>CLIQUEZ POUR MODIFIER LES STYLES DU TEXTE DU MASQUE</a:t>
            </a:r>
          </a:p>
        </p:txBody>
      </p:sp>
      <p:sp>
        <p:nvSpPr>
          <p:cNvPr id="12" name="Espace réservé du contenu 3"/>
          <p:cNvSpPr>
            <a:spLocks noGrp="1"/>
          </p:cNvSpPr>
          <p:nvPr>
            <p:ph sz="half" idx="14"/>
          </p:nvPr>
        </p:nvSpPr>
        <p:spPr>
          <a:xfrm>
            <a:off x="4644008" y="2179925"/>
            <a:ext cx="4040188" cy="3951288"/>
          </a:xfrm>
          <a:ln>
            <a:solidFill>
              <a:srgbClr val="4596EC"/>
            </a:solidFill>
          </a:ln>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e la date 2"/>
          <p:cNvSpPr>
            <a:spLocks noGrp="1"/>
          </p:cNvSpPr>
          <p:nvPr>
            <p:ph type="dt" sz="half" idx="10"/>
          </p:nvPr>
        </p:nvSpPr>
        <p:spPr/>
        <p:txBody>
          <a:bodyPr/>
          <a:lstStyle/>
          <a:p>
            <a:r>
              <a:rPr lang="fr-FR"/>
              <a:t>2025</a:t>
            </a:r>
          </a:p>
        </p:txBody>
      </p:sp>
      <p:sp>
        <p:nvSpPr>
          <p:cNvPr id="4" name="Espace réservé du pied de page 3"/>
          <p:cNvSpPr>
            <a:spLocks noGrp="1"/>
          </p:cNvSpPr>
          <p:nvPr>
            <p:ph type="ftr" sz="quarter" idx="11"/>
          </p:nvPr>
        </p:nvSpPr>
        <p:spPr/>
        <p:txBody>
          <a:bodyPr/>
          <a:lstStyle/>
          <a:p>
            <a:r>
              <a:rPr lang="fr-FR"/>
              <a:t>Hélène GUIMIOT</a:t>
            </a:r>
          </a:p>
        </p:txBody>
      </p:sp>
      <p:sp>
        <p:nvSpPr>
          <p:cNvPr id="5" name="Espace réservé du numéro de diapositive 4"/>
          <p:cNvSpPr>
            <a:spLocks noGrp="1"/>
          </p:cNvSpPr>
          <p:nvPr>
            <p:ph type="sldNum" sz="quarter" idx="12"/>
          </p:nvPr>
        </p:nvSpPr>
        <p:spPr/>
        <p:txBody>
          <a:bodyPr/>
          <a:lstStyle/>
          <a:p>
            <a:fld id="{0579DC97-5D12-4D9B-BA49-CCEB784B454D}" type="slidenum">
              <a:rPr lang="fr-FR" smtClean="0"/>
              <a:pPr/>
              <a:t>‹N°›</a:t>
            </a:fld>
            <a:endParaRPr lang="fr-FR"/>
          </a:p>
        </p:txBody>
      </p:sp>
      <p:cxnSp>
        <p:nvCxnSpPr>
          <p:cNvPr id="6" name="Connecteur droit 5"/>
          <p:cNvCxnSpPr/>
          <p:nvPr userDrawn="1"/>
        </p:nvCxnSpPr>
        <p:spPr>
          <a:xfrm>
            <a:off x="2699792" y="1412776"/>
            <a:ext cx="3816424" cy="0"/>
          </a:xfrm>
          <a:prstGeom prst="line">
            <a:avLst/>
          </a:prstGeom>
          <a:ln w="28575">
            <a:solidFill>
              <a:srgbClr val="D1CCB9"/>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2025</a:t>
            </a:r>
          </a:p>
        </p:txBody>
      </p:sp>
      <p:sp>
        <p:nvSpPr>
          <p:cNvPr id="3" name="Espace réservé du pied de page 2"/>
          <p:cNvSpPr>
            <a:spLocks noGrp="1"/>
          </p:cNvSpPr>
          <p:nvPr>
            <p:ph type="ftr" sz="quarter" idx="11"/>
          </p:nvPr>
        </p:nvSpPr>
        <p:spPr/>
        <p:txBody>
          <a:bodyPr/>
          <a:lstStyle/>
          <a:p>
            <a:r>
              <a:rPr lang="fr-FR"/>
              <a:t>Hélène GUIMIOT</a:t>
            </a:r>
          </a:p>
        </p:txBody>
      </p:sp>
      <p:sp>
        <p:nvSpPr>
          <p:cNvPr id="4" name="Espace réservé du numéro de diapositive 3"/>
          <p:cNvSpPr>
            <a:spLocks noGrp="1"/>
          </p:cNvSpPr>
          <p:nvPr>
            <p:ph type="sldNum" sz="quarter" idx="12"/>
          </p:nvPr>
        </p:nvSpPr>
        <p:spPr/>
        <p:txBody>
          <a:bodyPr/>
          <a:lstStyle/>
          <a:p>
            <a:fld id="{0579DC97-5D12-4D9B-BA49-CCEB784B454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dirty="0"/>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2025</a:t>
            </a:r>
          </a:p>
        </p:txBody>
      </p:sp>
      <p:sp>
        <p:nvSpPr>
          <p:cNvPr id="6" name="Espace réservé du pied de page 5"/>
          <p:cNvSpPr>
            <a:spLocks noGrp="1"/>
          </p:cNvSpPr>
          <p:nvPr>
            <p:ph type="ftr" sz="quarter" idx="11"/>
          </p:nvPr>
        </p:nvSpPr>
        <p:spPr/>
        <p:txBody>
          <a:bodyPr/>
          <a:lstStyle/>
          <a:p>
            <a:r>
              <a:rPr lang="fr-FR"/>
              <a:t>Hélène GUIMIOT</a:t>
            </a:r>
          </a:p>
        </p:txBody>
      </p:sp>
      <p:sp>
        <p:nvSpPr>
          <p:cNvPr id="7" name="Espace réservé du numéro de diapositive 6"/>
          <p:cNvSpPr>
            <a:spLocks noGrp="1"/>
          </p:cNvSpPr>
          <p:nvPr>
            <p:ph type="sldNum" sz="quarter" idx="12"/>
          </p:nvPr>
        </p:nvSpPr>
        <p:spPr/>
        <p:txBody>
          <a:bodyPr/>
          <a:lstStyle/>
          <a:p>
            <a:fld id="{0579DC97-5D12-4D9B-BA49-CCEB784B454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2025</a:t>
            </a:r>
          </a:p>
        </p:txBody>
      </p:sp>
      <p:sp>
        <p:nvSpPr>
          <p:cNvPr id="6" name="Espace réservé du pied de page 5"/>
          <p:cNvSpPr>
            <a:spLocks noGrp="1"/>
          </p:cNvSpPr>
          <p:nvPr>
            <p:ph type="ftr" sz="quarter" idx="11"/>
          </p:nvPr>
        </p:nvSpPr>
        <p:spPr/>
        <p:txBody>
          <a:bodyPr/>
          <a:lstStyle/>
          <a:p>
            <a:r>
              <a:rPr lang="fr-FR"/>
              <a:t>Hélène GUIMIOT</a:t>
            </a:r>
          </a:p>
        </p:txBody>
      </p:sp>
      <p:sp>
        <p:nvSpPr>
          <p:cNvPr id="7" name="Espace réservé du numéro de diapositive 6"/>
          <p:cNvSpPr>
            <a:spLocks noGrp="1"/>
          </p:cNvSpPr>
          <p:nvPr>
            <p:ph type="sldNum" sz="quarter" idx="12"/>
          </p:nvPr>
        </p:nvSpPr>
        <p:spPr/>
        <p:txBody>
          <a:bodyPr/>
          <a:lstStyle/>
          <a:p>
            <a:fld id="{0579DC97-5D12-4D9B-BA49-CCEB784B454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6237312"/>
            <a:ext cx="9144000" cy="620688"/>
          </a:xfrm>
          <a:prstGeom prst="rect">
            <a:avLst/>
          </a:prstGeom>
          <a:solidFill>
            <a:srgbClr val="333333"/>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sz="2800" dirty="0">
              <a:latin typeface="Open Sans Light" pitchFamily="34" charset="0"/>
              <a:ea typeface="Open Sans Light" pitchFamily="34" charset="0"/>
              <a:cs typeface="Open Sans Light" pitchFamily="34" charset="0"/>
            </a:endParaRPr>
          </a:p>
        </p:txBody>
      </p:sp>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fr-FR" dirty="0"/>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p:txBody>
      </p:sp>
      <p:sp>
        <p:nvSpPr>
          <p:cNvPr id="4" name="Espace réservé de la date 3"/>
          <p:cNvSpPr>
            <a:spLocks noGrp="1"/>
          </p:cNvSpPr>
          <p:nvPr>
            <p:ph type="dt" sz="half" idx="2"/>
          </p:nvPr>
        </p:nvSpPr>
        <p:spPr>
          <a:xfrm>
            <a:off x="2294384"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2025</a:t>
            </a:r>
          </a:p>
        </p:txBody>
      </p:sp>
      <p:sp>
        <p:nvSpPr>
          <p:cNvPr id="5" name="Espace réservé du pied de page 4"/>
          <p:cNvSpPr>
            <a:spLocks noGrp="1"/>
          </p:cNvSpPr>
          <p:nvPr>
            <p:ph type="ftr" sz="quarter" idx="3"/>
          </p:nvPr>
        </p:nvSpPr>
        <p:spPr>
          <a:xfrm>
            <a:off x="4052664"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Hélène GUIMIOT</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9DC97-5D12-4D9B-BA49-CCEB784B454D}" type="slidenum">
              <a:rPr lang="fr-FR" smtClean="0"/>
              <a:pPr/>
              <a:t>‹N°›</a:t>
            </a:fld>
            <a:endParaRPr lang="fr-FR"/>
          </a:p>
        </p:txBody>
      </p:sp>
      <p:pic>
        <p:nvPicPr>
          <p:cNvPr id="7" name="Image 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384652"/>
            <a:ext cx="877438" cy="33682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5" r:id="rId13"/>
  </p:sldLayoutIdLst>
  <p:hf hdr="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Tx/>
        <a:buBlip>
          <a:blip r:embed="rId16"/>
        </a:buBlip>
        <a:defRPr sz="32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17"/>
        </a:buBlip>
        <a:defRPr sz="28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18"/>
        </a:buBlip>
        <a:defRPr sz="24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5" name="Connecteur droit 4"/>
          <p:cNvCxnSpPr/>
          <p:nvPr/>
        </p:nvCxnSpPr>
        <p:spPr>
          <a:xfrm>
            <a:off x="2699792" y="4221088"/>
            <a:ext cx="3816424" cy="0"/>
          </a:xfrm>
          <a:prstGeom prst="line">
            <a:avLst/>
          </a:prstGeom>
          <a:ln w="28575">
            <a:solidFill>
              <a:srgbClr val="D1CCB9"/>
            </a:solidFill>
          </a:ln>
        </p:spPr>
        <p:style>
          <a:lnRef idx="1">
            <a:schemeClr val="accent1"/>
          </a:lnRef>
          <a:fillRef idx="0">
            <a:schemeClr val="accent1"/>
          </a:fillRef>
          <a:effectRef idx="0">
            <a:schemeClr val="accent1"/>
          </a:effectRef>
          <a:fontRef idx="minor">
            <a:schemeClr val="tx1"/>
          </a:fontRef>
        </p:style>
      </p:cxnSp>
      <p:sp>
        <p:nvSpPr>
          <p:cNvPr id="2" name="Espace réservé de la date 1"/>
          <p:cNvSpPr>
            <a:spLocks noGrp="1"/>
          </p:cNvSpPr>
          <p:nvPr>
            <p:ph type="dt" sz="half" idx="10"/>
          </p:nvPr>
        </p:nvSpPr>
        <p:spPr>
          <a:xfrm>
            <a:off x="1632992" y="6309320"/>
            <a:ext cx="2133600" cy="365125"/>
          </a:xfrm>
        </p:spPr>
        <p:txBody>
          <a:bodyPr/>
          <a:lstStyle/>
          <a:p>
            <a:r>
              <a:rPr lang="fr-FR"/>
              <a:t>2025</a:t>
            </a:r>
            <a:endParaRPr lang="fr-FR" dirty="0"/>
          </a:p>
        </p:txBody>
      </p:sp>
      <p:sp>
        <p:nvSpPr>
          <p:cNvPr id="3" name="Espace réservé du pied de page 2"/>
          <p:cNvSpPr>
            <a:spLocks noGrp="1"/>
          </p:cNvSpPr>
          <p:nvPr>
            <p:ph type="ftr" sz="quarter" idx="11"/>
          </p:nvPr>
        </p:nvSpPr>
        <p:spPr/>
        <p:txBody>
          <a:bodyPr/>
          <a:lstStyle/>
          <a:p>
            <a:r>
              <a:rPr lang="fr-FR" dirty="0"/>
              <a:t>Hélène GUIMIOT</a:t>
            </a:r>
          </a:p>
        </p:txBody>
      </p:sp>
      <p:sp>
        <p:nvSpPr>
          <p:cNvPr id="6" name="Rectangle 5"/>
          <p:cNvSpPr/>
          <p:nvPr/>
        </p:nvSpPr>
        <p:spPr>
          <a:xfrm>
            <a:off x="814146" y="2276872"/>
            <a:ext cx="7587716" cy="1477328"/>
          </a:xfrm>
          <a:prstGeom prst="rect">
            <a:avLst/>
          </a:prstGeom>
        </p:spPr>
        <p:txBody>
          <a:bodyPr wrap="square">
            <a:spAutoFit/>
          </a:bodyPr>
          <a:lstStyle/>
          <a:p>
            <a:pPr algn="ctr"/>
            <a:r>
              <a:rPr lang="en-US" sz="3000" b="1" dirty="0"/>
              <a:t>The regulatory framework applicable to the processing of personal data used for health research purposes</a:t>
            </a:r>
            <a:endParaRPr lang="fr-FR" sz="3000" b="1" dirty="0">
              <a:solidFill>
                <a:schemeClr val="bg2"/>
              </a:solidFill>
              <a:highlight>
                <a:srgbClr val="FFFF00"/>
              </a:highlight>
              <a:latin typeface="Open Sans Extrabold" pitchFamily="34" charset="0"/>
              <a:ea typeface="Open Sans Extrabold" pitchFamily="34" charset="0"/>
              <a:cs typeface="Open Sans Extrabold" pitchFamily="34" charset="0"/>
            </a:endParaRPr>
          </a:p>
        </p:txBody>
      </p:sp>
      <p:sp>
        <p:nvSpPr>
          <p:cNvPr id="4" name="Espace réservé du numéro de diapositive 3">
            <a:extLst>
              <a:ext uri="{FF2B5EF4-FFF2-40B4-BE49-F238E27FC236}">
                <a16:creationId xmlns:a16="http://schemas.microsoft.com/office/drawing/2014/main" id="{81185843-8D62-4C8A-AA61-521B7F2F31CA}"/>
              </a:ext>
            </a:extLst>
          </p:cNvPr>
          <p:cNvSpPr>
            <a:spLocks noGrp="1"/>
          </p:cNvSpPr>
          <p:nvPr>
            <p:ph type="sldNum" sz="quarter" idx="12"/>
          </p:nvPr>
        </p:nvSpPr>
        <p:spPr/>
        <p:txBody>
          <a:bodyPr/>
          <a:lstStyle/>
          <a:p>
            <a:fld id="{0579DC97-5D12-4D9B-BA49-CCEB784B454D}" type="slidenum">
              <a:rPr lang="fr-FR" smtClean="0"/>
              <a:pPr/>
              <a:t>1</a:t>
            </a:fld>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 </a:t>
            </a:r>
            <a:r>
              <a:rPr lang="en-US" sz="3200" dirty="0">
                <a:solidFill>
                  <a:srgbClr val="4596EC"/>
                </a:solidFill>
              </a:rPr>
              <a:t>Complemented by specific rules concerning :</a:t>
            </a:r>
            <a:endParaRPr lang="fr-FR" sz="3200" dirty="0">
              <a:solidFill>
                <a:srgbClr val="4596EC"/>
              </a:solidFill>
            </a:endParaRPr>
          </a:p>
        </p:txBody>
      </p:sp>
      <p:sp>
        <p:nvSpPr>
          <p:cNvPr id="3" name="Espace réservé du contenu 2"/>
          <p:cNvSpPr>
            <a:spLocks noGrp="1"/>
          </p:cNvSpPr>
          <p:nvPr>
            <p:ph idx="1"/>
          </p:nvPr>
        </p:nvSpPr>
        <p:spPr/>
        <p:txBody>
          <a:bodyPr>
            <a:normAutofit fontScale="92500" lnSpcReduction="10000"/>
          </a:bodyPr>
          <a:lstStyle/>
          <a:p>
            <a:r>
              <a:rPr lang="fr-FR" dirty="0" err="1"/>
              <a:t>Research</a:t>
            </a:r>
            <a:r>
              <a:rPr lang="fr-FR" dirty="0"/>
              <a:t> </a:t>
            </a:r>
            <a:r>
              <a:rPr lang="fr-FR" dirty="0" err="1"/>
              <a:t>activities</a:t>
            </a:r>
            <a:endParaRPr lang="fr-FR" dirty="0"/>
          </a:p>
          <a:p>
            <a:pPr lvl="1"/>
            <a:r>
              <a:rPr lang="fr-FR" dirty="0"/>
              <a:t>Code de la recherche (French </a:t>
            </a:r>
            <a:r>
              <a:rPr lang="fr-FR" dirty="0" err="1"/>
              <a:t>Research</a:t>
            </a:r>
            <a:r>
              <a:rPr lang="fr-FR" dirty="0"/>
              <a:t> Code)</a:t>
            </a:r>
          </a:p>
          <a:p>
            <a:r>
              <a:rPr lang="fr-FR" dirty="0"/>
              <a:t>Health-</a:t>
            </a:r>
            <a:r>
              <a:rPr lang="fr-FR" dirty="0" err="1"/>
              <a:t>related</a:t>
            </a:r>
            <a:r>
              <a:rPr lang="fr-FR" dirty="0"/>
              <a:t> </a:t>
            </a:r>
            <a:r>
              <a:rPr lang="fr-FR" dirty="0" err="1"/>
              <a:t>activities</a:t>
            </a:r>
            <a:r>
              <a:rPr lang="fr-FR" dirty="0"/>
              <a:t> (</a:t>
            </a:r>
            <a:r>
              <a:rPr lang="fr-FR" dirty="0" err="1"/>
              <a:t>including</a:t>
            </a:r>
            <a:r>
              <a:rPr lang="fr-FR" dirty="0"/>
              <a:t> Health </a:t>
            </a:r>
            <a:r>
              <a:rPr lang="fr-FR" dirty="0" err="1"/>
              <a:t>research</a:t>
            </a:r>
            <a:r>
              <a:rPr lang="fr-FR" dirty="0"/>
              <a:t>) </a:t>
            </a:r>
          </a:p>
          <a:p>
            <a:pPr lvl="1" algn="just"/>
            <a:r>
              <a:rPr lang="fr-FR" dirty="0"/>
              <a:t>Code de la santé publique (French Code of Public </a:t>
            </a:r>
            <a:r>
              <a:rPr lang="fr-FR" dirty="0" err="1"/>
              <a:t>health</a:t>
            </a:r>
            <a:r>
              <a:rPr lang="fr-FR" dirty="0"/>
              <a:t>) ;</a:t>
            </a:r>
          </a:p>
          <a:p>
            <a:pPr lvl="1" algn="just"/>
            <a:r>
              <a:rPr lang="fr-FR" dirty="0"/>
              <a:t>Code pénal (French </a:t>
            </a:r>
            <a:r>
              <a:rPr lang="fr-FR" dirty="0" err="1"/>
              <a:t>criminal</a:t>
            </a:r>
            <a:r>
              <a:rPr lang="fr-FR" dirty="0"/>
              <a:t> code) about </a:t>
            </a:r>
            <a:r>
              <a:rPr lang="fr-FR" dirty="0" err="1"/>
              <a:t>medical</a:t>
            </a:r>
            <a:r>
              <a:rPr lang="fr-FR" dirty="0"/>
              <a:t> records </a:t>
            </a:r>
            <a:r>
              <a:rPr lang="fr-FR" dirty="0" err="1"/>
              <a:t>secrecy</a:t>
            </a:r>
            <a:r>
              <a:rPr lang="fr-FR" dirty="0"/>
              <a:t> ; </a:t>
            </a:r>
          </a:p>
          <a:p>
            <a:pPr lvl="1" algn="just"/>
            <a:r>
              <a:rPr lang="fr-FR" dirty="0"/>
              <a:t>Code civil (French civil code) about </a:t>
            </a:r>
            <a:r>
              <a:rPr lang="fr-FR" dirty="0" err="1"/>
              <a:t>genetic</a:t>
            </a:r>
            <a:r>
              <a:rPr lang="fr-FR" dirty="0"/>
              <a:t> </a:t>
            </a:r>
            <a:r>
              <a:rPr lang="fr-FR" dirty="0" err="1"/>
              <a:t>analysis</a:t>
            </a:r>
            <a:r>
              <a:rPr lang="fr-FR" dirty="0"/>
              <a:t>. </a:t>
            </a:r>
          </a:p>
        </p:txBody>
      </p:sp>
      <p:sp>
        <p:nvSpPr>
          <p:cNvPr id="4" name="Espace réservé de la date 3"/>
          <p:cNvSpPr>
            <a:spLocks noGrp="1"/>
          </p:cNvSpPr>
          <p:nvPr>
            <p:ph type="dt" sz="half" idx="10"/>
          </p:nvPr>
        </p:nvSpPr>
        <p:spPr/>
        <p:txBody>
          <a:bodyPr/>
          <a:lstStyle/>
          <a:p>
            <a:r>
              <a:rPr lang="fr-FR"/>
              <a:t>2025</a:t>
            </a:r>
            <a:endParaRPr lang="fr-FR" dirty="0"/>
          </a:p>
        </p:txBody>
      </p:sp>
      <p:sp>
        <p:nvSpPr>
          <p:cNvPr id="5" name="Espace réservé du pied de page 4"/>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EDE226AA-E9D4-431A-903F-133E4B7837B9}"/>
              </a:ext>
            </a:extLst>
          </p:cNvPr>
          <p:cNvSpPr>
            <a:spLocks noGrp="1"/>
          </p:cNvSpPr>
          <p:nvPr>
            <p:ph type="sldNum" sz="quarter" idx="12"/>
          </p:nvPr>
        </p:nvSpPr>
        <p:spPr/>
        <p:txBody>
          <a:bodyPr/>
          <a:lstStyle/>
          <a:p>
            <a:fld id="{0579DC97-5D12-4D9B-BA49-CCEB784B454D}" type="slidenum">
              <a:rPr lang="fr-FR" smtClean="0"/>
              <a:pPr/>
              <a:t>10</a:t>
            </a:fld>
            <a:endParaRPr lang="fr-FR"/>
          </a:p>
        </p:txBody>
      </p:sp>
    </p:spTree>
    <p:extLst>
      <p:ext uri="{BB962C8B-B14F-4D97-AF65-F5344CB8AC3E}">
        <p14:creationId xmlns:p14="http://schemas.microsoft.com/office/powerpoint/2010/main" val="571198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1884" y="496514"/>
            <a:ext cx="6172200" cy="552680"/>
          </a:xfrm>
        </p:spPr>
        <p:txBody>
          <a:bodyPr/>
          <a:lstStyle/>
          <a:p>
            <a:r>
              <a:rPr lang="fr-FR" sz="3200" dirty="0">
                <a:solidFill>
                  <a:schemeClr val="accent2"/>
                </a:solidFill>
              </a:rPr>
              <a:t>Loi « informatique et libertés » (section 3)</a:t>
            </a:r>
          </a:p>
        </p:txBody>
      </p:sp>
      <p:sp>
        <p:nvSpPr>
          <p:cNvPr id="5" name="Espace réservé du contenu 2"/>
          <p:cNvSpPr txBox="1">
            <a:spLocks/>
          </p:cNvSpPr>
          <p:nvPr/>
        </p:nvSpPr>
        <p:spPr>
          <a:xfrm>
            <a:off x="1716433" y="2424020"/>
            <a:ext cx="5711135" cy="2754306"/>
          </a:xfrm>
          <a:prstGeom prst="rect">
            <a:avLst/>
          </a:prstGeom>
        </p:spPr>
        <p:txBody>
          <a:bodyPr>
            <a:noAutofit/>
          </a:bodyPr>
          <a:lstStyle>
            <a:lvl1pPr marL="342900" indent="-342900" algn="l" defTabSz="914400" rtl="0" eaLnBrk="1" latinLnBrk="0" hangingPunct="1">
              <a:spcBef>
                <a:spcPct val="20000"/>
              </a:spcBef>
              <a:buFontTx/>
              <a:buBlip>
                <a:blip r:embed="rId2"/>
              </a:buBlip>
              <a:defRPr sz="32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3"/>
              </a:buBlip>
              <a:defRPr sz="28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4"/>
              </a:buBlip>
              <a:defRPr sz="24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Clr>
                <a:srgbClr val="4596EC"/>
              </a:buClr>
              <a:buNone/>
            </a:pPr>
            <a:endParaRPr lang="fr-FR" sz="1575" dirty="0">
              <a:latin typeface="Georgia" panose="02040502050405020303" pitchFamily="18" charset="0"/>
            </a:endParaRPr>
          </a:p>
        </p:txBody>
      </p:sp>
      <p:graphicFrame>
        <p:nvGraphicFramePr>
          <p:cNvPr id="6" name="Tableau 5"/>
          <p:cNvGraphicFramePr>
            <a:graphicFrameLocks noGrp="1"/>
          </p:cNvGraphicFramePr>
          <p:nvPr>
            <p:extLst>
              <p:ext uri="{D42A27DB-BD31-4B8C-83A1-F6EECF244321}">
                <p14:modId xmlns:p14="http://schemas.microsoft.com/office/powerpoint/2010/main" val="3106710844"/>
              </p:ext>
            </p:extLst>
          </p:nvPr>
        </p:nvGraphicFramePr>
        <p:xfrm>
          <a:off x="1609796" y="2240869"/>
          <a:ext cx="6202564" cy="3001797"/>
        </p:xfrm>
        <a:graphic>
          <a:graphicData uri="http://schemas.openxmlformats.org/drawingml/2006/table">
            <a:tbl>
              <a:tblPr firstRow="1" bandRow="1">
                <a:tableStyleId>{5C22544A-7EE6-4342-B048-85BDC9FD1C3A}</a:tableStyleId>
              </a:tblPr>
              <a:tblGrid>
                <a:gridCol w="3101282">
                  <a:extLst>
                    <a:ext uri="{9D8B030D-6E8A-4147-A177-3AD203B41FA5}">
                      <a16:colId xmlns:a16="http://schemas.microsoft.com/office/drawing/2014/main" val="20000"/>
                    </a:ext>
                  </a:extLst>
                </a:gridCol>
                <a:gridCol w="3101282">
                  <a:extLst>
                    <a:ext uri="{9D8B030D-6E8A-4147-A177-3AD203B41FA5}">
                      <a16:colId xmlns:a16="http://schemas.microsoft.com/office/drawing/2014/main" val="20001"/>
                    </a:ext>
                  </a:extLst>
                </a:gridCol>
              </a:tblGrid>
              <a:tr h="615107">
                <a:tc>
                  <a:txBody>
                    <a:bodyPr/>
                    <a:lstStyle/>
                    <a:p>
                      <a:pPr algn="ctr"/>
                      <a:endParaRPr lang="fr-FR" sz="1100" dirty="0">
                        <a:latin typeface="Georgia" panose="02040502050405020303" pitchFamily="18" charset="0"/>
                      </a:endParaRPr>
                    </a:p>
                    <a:p>
                      <a:pPr algn="ctr"/>
                      <a:r>
                        <a:rPr lang="fr-FR" sz="1100" dirty="0" err="1">
                          <a:latin typeface="Georgia" panose="02040502050405020303" pitchFamily="18" charset="0"/>
                        </a:rPr>
                        <a:t>Subsection</a:t>
                      </a:r>
                      <a:r>
                        <a:rPr lang="fr-FR" sz="1100" dirty="0">
                          <a:latin typeface="Georgia" panose="02040502050405020303" pitchFamily="18" charset="0"/>
                        </a:rPr>
                        <a:t> 1</a:t>
                      </a:r>
                      <a:r>
                        <a:rPr lang="fr-FR" sz="1100" baseline="0" dirty="0">
                          <a:latin typeface="Georgia" panose="02040502050405020303" pitchFamily="18" charset="0"/>
                        </a:rPr>
                        <a:t> (« data </a:t>
                      </a:r>
                      <a:r>
                        <a:rPr lang="fr-FR" sz="1100" baseline="0" dirty="0" err="1">
                          <a:latin typeface="Georgia" panose="02040502050405020303" pitchFamily="18" charset="0"/>
                        </a:rPr>
                        <a:t>warehouse</a:t>
                      </a:r>
                      <a:r>
                        <a:rPr lang="fr-FR" sz="1100" baseline="0" dirty="0">
                          <a:latin typeface="Georgia" panose="02040502050405020303" pitchFamily="18" charset="0"/>
                        </a:rPr>
                        <a:t> »)</a:t>
                      </a:r>
                    </a:p>
                    <a:p>
                      <a:pPr algn="ctr"/>
                      <a:endParaRPr lang="fr-FR" sz="1100" dirty="0">
                        <a:latin typeface="Georgia" panose="02040502050405020303" pitchFamily="18" charset="0"/>
                      </a:endParaRPr>
                    </a:p>
                  </a:txBody>
                  <a:tcPr marL="51435" marR="51435" marT="25718" marB="25718"/>
                </a:tc>
                <a:tc>
                  <a:txBody>
                    <a:bodyPr/>
                    <a:lstStyle/>
                    <a:p>
                      <a:pPr algn="ctr"/>
                      <a:endParaRPr lang="fr-FR" sz="1100" dirty="0">
                        <a:latin typeface="Georgia" panose="02040502050405020303" pitchFamily="18" charset="0"/>
                      </a:endParaRPr>
                    </a:p>
                    <a:p>
                      <a:pPr algn="ctr"/>
                      <a:r>
                        <a:rPr lang="fr-FR" sz="1100" dirty="0" err="1">
                          <a:latin typeface="Georgia" panose="02040502050405020303" pitchFamily="18" charset="0"/>
                        </a:rPr>
                        <a:t>Subsection</a:t>
                      </a:r>
                      <a:r>
                        <a:rPr lang="fr-FR" sz="1100" dirty="0">
                          <a:latin typeface="Georgia" panose="02040502050405020303" pitchFamily="18" charset="0"/>
                        </a:rPr>
                        <a:t> 2 (« </a:t>
                      </a:r>
                      <a:r>
                        <a:rPr lang="fr-FR" sz="1100" dirty="0" err="1">
                          <a:latin typeface="Georgia" panose="02040502050405020303" pitchFamily="18" charset="0"/>
                        </a:rPr>
                        <a:t>research</a:t>
                      </a:r>
                      <a:r>
                        <a:rPr lang="fr-FR" sz="1100" dirty="0">
                          <a:latin typeface="Georgia" panose="02040502050405020303" pitchFamily="18" charset="0"/>
                        </a:rPr>
                        <a:t> »)</a:t>
                      </a:r>
                    </a:p>
                  </a:txBody>
                  <a:tcPr marL="51435" marR="51435" marT="25718" marB="25718"/>
                </a:tc>
                <a:extLst>
                  <a:ext uri="{0D108BD9-81ED-4DB2-BD59-A6C34878D82A}">
                    <a16:rowId xmlns:a16="http://schemas.microsoft.com/office/drawing/2014/main" val="10000"/>
                  </a:ext>
                </a:extLst>
              </a:tr>
              <a:tr h="379750">
                <a:tc>
                  <a:txBody>
                    <a:bodyPr/>
                    <a:lstStyle/>
                    <a:p>
                      <a:pPr lvl="1" algn="ctr"/>
                      <a:r>
                        <a:rPr lang="fr-FR" sz="900" b="1" i="0" dirty="0">
                          <a:latin typeface="Georgia" panose="02040502050405020303" pitchFamily="18" charset="0"/>
                        </a:rPr>
                        <a:t>Public </a:t>
                      </a:r>
                      <a:r>
                        <a:rPr lang="fr-FR" sz="900" b="1" i="0" dirty="0" err="1">
                          <a:latin typeface="Georgia" panose="02040502050405020303" pitchFamily="18" charset="0"/>
                        </a:rPr>
                        <a:t>Interest</a:t>
                      </a:r>
                      <a:r>
                        <a:rPr lang="fr-FR" sz="900" b="1" i="0" dirty="0">
                          <a:latin typeface="Georgia" panose="02040502050405020303" pitchFamily="18" charset="0"/>
                        </a:rPr>
                        <a:t> </a:t>
                      </a:r>
                      <a:r>
                        <a:rPr lang="fr-FR" sz="900" b="1" i="0" dirty="0" err="1">
                          <a:latin typeface="Georgia" panose="02040502050405020303" pitchFamily="18" charset="0"/>
                        </a:rPr>
                        <a:t>purpose</a:t>
                      </a:r>
                      <a:endParaRPr lang="fr-FR" sz="900" b="1" i="0" dirty="0">
                        <a:latin typeface="Georgia" panose="02040502050405020303" pitchFamily="18" charset="0"/>
                      </a:endParaRPr>
                    </a:p>
                  </a:txBody>
                  <a:tcPr marL="51435" marR="51435" marT="25718" marB="25718"/>
                </a:tc>
                <a:tc>
                  <a:txBody>
                    <a:bodyPr/>
                    <a:lstStyle/>
                    <a:p>
                      <a:pPr lvl="1" algn="ctr"/>
                      <a:r>
                        <a:rPr lang="fr-FR" sz="900" b="1" i="0" dirty="0">
                          <a:latin typeface="Georgia" panose="02040502050405020303" pitchFamily="18" charset="0"/>
                        </a:rPr>
                        <a:t>Public </a:t>
                      </a:r>
                      <a:r>
                        <a:rPr lang="fr-FR" sz="900" b="1" i="0" dirty="0" err="1">
                          <a:latin typeface="Georgia" panose="02040502050405020303" pitchFamily="18" charset="0"/>
                        </a:rPr>
                        <a:t>Interest</a:t>
                      </a:r>
                      <a:r>
                        <a:rPr lang="fr-FR" sz="900" b="1" i="0" dirty="0">
                          <a:latin typeface="Georgia" panose="02040502050405020303" pitchFamily="18" charset="0"/>
                        </a:rPr>
                        <a:t> </a:t>
                      </a:r>
                      <a:r>
                        <a:rPr lang="fr-FR" sz="900" b="1" i="0" dirty="0" err="1">
                          <a:latin typeface="Georgia" panose="02040502050405020303" pitchFamily="18" charset="0"/>
                        </a:rPr>
                        <a:t>purpose</a:t>
                      </a:r>
                      <a:endParaRPr lang="fr-FR" sz="900" b="1" i="0" dirty="0">
                        <a:latin typeface="Georgia" panose="02040502050405020303" pitchFamily="18" charset="0"/>
                      </a:endParaRPr>
                    </a:p>
                    <a:p>
                      <a:pPr lvl="1" algn="ctr"/>
                      <a:r>
                        <a:rPr lang="en-US" sz="900" b="0" i="1" dirty="0">
                          <a:solidFill>
                            <a:schemeClr val="tx1"/>
                          </a:solidFill>
                          <a:latin typeface="Georgia" panose="02040502050405020303" pitchFamily="18" charset="0"/>
                        </a:rPr>
                        <a:t>Possible referral to PDS or CNIL</a:t>
                      </a:r>
                      <a:endParaRPr lang="fr-FR" sz="900" b="0" i="1" dirty="0">
                        <a:solidFill>
                          <a:schemeClr val="tx1"/>
                        </a:solidFill>
                        <a:latin typeface="Georgia" panose="02040502050405020303" pitchFamily="18" charset="0"/>
                      </a:endParaRPr>
                    </a:p>
                  </a:txBody>
                  <a:tcPr marL="51435" marR="51435" marT="25718" marB="25718"/>
                </a:tc>
                <a:extLst>
                  <a:ext uri="{0D108BD9-81ED-4DB2-BD59-A6C34878D82A}">
                    <a16:rowId xmlns:a16="http://schemas.microsoft.com/office/drawing/2014/main" val="10001"/>
                  </a:ext>
                </a:extLst>
              </a:tr>
              <a:tr h="5357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b="1" dirty="0" err="1">
                          <a:latin typeface="Georgia" panose="02040502050405020303" pitchFamily="18" charset="0"/>
                        </a:rPr>
                        <a:t>Authorization</a:t>
                      </a:r>
                      <a:r>
                        <a:rPr lang="fr-FR" sz="900" b="1" dirty="0">
                          <a:latin typeface="Georgia" panose="02040502050405020303" pitchFamily="18" charset="0"/>
                        </a:rPr>
                        <a:t> (CNIL)</a:t>
                      </a: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dirty="0" err="1">
                          <a:latin typeface="Georgia" panose="02040502050405020303" pitchFamily="18" charset="0"/>
                        </a:rPr>
                        <a:t>Authorization</a:t>
                      </a:r>
                      <a:r>
                        <a:rPr lang="fr-FR" sz="900" dirty="0">
                          <a:latin typeface="Georgia" panose="02040502050405020303" pitchFamily="18" charset="0"/>
                        </a:rPr>
                        <a:t> (CNIL)</a:t>
                      </a:r>
                      <a:r>
                        <a:rPr lang="fr-FR" sz="900" baseline="0" dirty="0">
                          <a:latin typeface="Georgia" panose="02040502050405020303" pitchFamily="18" charset="0"/>
                        </a:rPr>
                        <a:t> OR </a:t>
                      </a:r>
                      <a:r>
                        <a:rPr lang="fr-FR" sz="900" baseline="0" dirty="0" err="1">
                          <a:latin typeface="Georgia" panose="02040502050405020303" pitchFamily="18" charset="0"/>
                        </a:rPr>
                        <a:t>declaration</a:t>
                      </a:r>
                      <a:r>
                        <a:rPr lang="fr-FR" sz="900" baseline="0" dirty="0">
                          <a:latin typeface="Georgia" panose="02040502050405020303" pitchFamily="18" charset="0"/>
                        </a:rPr>
                        <a:t> of </a:t>
                      </a:r>
                      <a:r>
                        <a:rPr lang="fr-FR" sz="900" baseline="0" dirty="0" err="1">
                          <a:latin typeface="Georgia" panose="02040502050405020303" pitchFamily="18" charset="0"/>
                        </a:rPr>
                        <a:t>conformity</a:t>
                      </a:r>
                      <a:r>
                        <a:rPr lang="fr-FR" sz="900" baseline="0" dirty="0">
                          <a:latin typeface="Georgia" panose="02040502050405020303" pitchFamily="18" charset="0"/>
                        </a:rPr>
                        <a:t> to a </a:t>
                      </a:r>
                      <a:r>
                        <a:rPr lang="fr-FR" sz="900" baseline="0" dirty="0" err="1">
                          <a:latin typeface="Georgia" panose="02040502050405020303" pitchFamily="18" charset="0"/>
                        </a:rPr>
                        <a:t>baselin</a:t>
                      </a:r>
                      <a:r>
                        <a:rPr lang="fr-FR" sz="900" baseline="0" dirty="0">
                          <a:latin typeface="Georgia" panose="02040502050405020303" pitchFamily="18" charset="0"/>
                        </a:rPr>
                        <a:t> </a:t>
                      </a:r>
                      <a:r>
                        <a:rPr lang="fr-FR" sz="900" baseline="0" dirty="0" err="1">
                          <a:latin typeface="Georgia" panose="02040502050405020303" pitchFamily="18" charset="0"/>
                        </a:rPr>
                        <a:t>methodology</a:t>
                      </a:r>
                      <a:r>
                        <a:rPr lang="fr-FR" sz="900" baseline="0" dirty="0">
                          <a:latin typeface="Georgia" panose="02040502050405020303" pitchFamily="18" charset="0"/>
                        </a:rPr>
                        <a:t> (MR)</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900" i="1" baseline="0" dirty="0">
                          <a:solidFill>
                            <a:schemeClr val="tx1"/>
                          </a:solidFill>
                          <a:latin typeface="Georgia" panose="02040502050405020303" pitchFamily="18" charset="0"/>
                        </a:rPr>
                        <a:t>+  </a:t>
                      </a:r>
                      <a:r>
                        <a:rPr lang="fr-FR" sz="900" i="1" baseline="0" dirty="0" err="1">
                          <a:solidFill>
                            <a:schemeClr val="tx1"/>
                          </a:solidFill>
                          <a:latin typeface="Georgia" panose="02040502050405020303" pitchFamily="18" charset="0"/>
                        </a:rPr>
                        <a:t>ethics</a:t>
                      </a:r>
                      <a:r>
                        <a:rPr lang="fr-FR" sz="900" i="1" baseline="0" dirty="0">
                          <a:solidFill>
                            <a:schemeClr val="tx1"/>
                          </a:solidFill>
                          <a:latin typeface="Georgia" panose="02040502050405020303" pitchFamily="18" charset="0"/>
                        </a:rPr>
                        <a:t> </a:t>
                      </a:r>
                      <a:r>
                        <a:rPr lang="fr-FR" sz="900" i="1" baseline="0" dirty="0" err="1">
                          <a:solidFill>
                            <a:schemeClr val="tx1"/>
                          </a:solidFill>
                          <a:latin typeface="Georgia" panose="02040502050405020303" pitchFamily="18" charset="0"/>
                        </a:rPr>
                        <a:t>committee</a:t>
                      </a:r>
                      <a:r>
                        <a:rPr lang="fr-FR" sz="900" i="1" baseline="0" dirty="0">
                          <a:solidFill>
                            <a:schemeClr val="tx1"/>
                          </a:solidFill>
                          <a:latin typeface="Georgia" panose="02040502050405020303" pitchFamily="18" charset="0"/>
                        </a:rPr>
                        <a:t> opinion (Circuit CPP or PDS/CESREES)</a:t>
                      </a:r>
                      <a:endParaRPr lang="fr-FR" sz="900" i="1" dirty="0">
                        <a:solidFill>
                          <a:schemeClr val="tx1"/>
                        </a:solidFill>
                        <a:latin typeface="Georgia" panose="02040502050405020303" pitchFamily="18" charset="0"/>
                      </a:endParaRPr>
                    </a:p>
                  </a:txBody>
                  <a:tcPr marL="51435" marR="51435" marT="25718" marB="25718"/>
                </a:tc>
                <a:extLst>
                  <a:ext uri="{0D108BD9-81ED-4DB2-BD59-A6C34878D82A}">
                    <a16:rowId xmlns:a16="http://schemas.microsoft.com/office/drawing/2014/main" val="10002"/>
                  </a:ext>
                </a:extLst>
              </a:tr>
              <a:tr h="6731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i="0" dirty="0" err="1">
                          <a:latin typeface="Georgia" panose="02040502050405020303" pitchFamily="18" charset="0"/>
                        </a:rPr>
                        <a:t>Tacit</a:t>
                      </a:r>
                      <a:r>
                        <a:rPr lang="fr-FR" sz="900" i="0" dirty="0">
                          <a:latin typeface="Georgia" panose="02040502050405020303" pitchFamily="18" charset="0"/>
                        </a:rPr>
                        <a:t> </a:t>
                      </a:r>
                      <a:r>
                        <a:rPr lang="fr-FR" sz="900" i="0" dirty="0" err="1">
                          <a:latin typeface="Georgia" panose="02040502050405020303" pitchFamily="18" charset="0"/>
                        </a:rPr>
                        <a:t>authorization</a:t>
                      </a:r>
                      <a:r>
                        <a:rPr lang="fr-FR" sz="900" i="0" baseline="0" dirty="0">
                          <a:latin typeface="Georgia" panose="02040502050405020303" pitchFamily="18" charset="0"/>
                        </a:rPr>
                        <a:t> by the CNIL </a:t>
                      </a:r>
                      <a:r>
                        <a:rPr lang="fr-FR" sz="900" i="0" baseline="0" dirty="0" err="1">
                          <a:latin typeface="Georgia" panose="02040502050405020303" pitchFamily="18" charset="0"/>
                        </a:rPr>
                        <a:t>after</a:t>
                      </a:r>
                      <a:r>
                        <a:rPr lang="fr-FR" sz="900" i="0" baseline="0" dirty="0">
                          <a:latin typeface="Georgia" panose="02040502050405020303" pitchFamily="18" charset="0"/>
                        </a:rPr>
                        <a:t> a </a:t>
                      </a:r>
                      <a:r>
                        <a:rPr lang="fr-FR" sz="900" i="0" baseline="0" dirty="0" err="1">
                          <a:latin typeface="Georgia" panose="02040502050405020303" pitchFamily="18" charset="0"/>
                        </a:rPr>
                        <a:t>period</a:t>
                      </a:r>
                      <a:r>
                        <a:rPr lang="fr-FR" sz="900" i="0" baseline="0" dirty="0">
                          <a:latin typeface="Georgia" panose="02040502050405020303" pitchFamily="18" charset="0"/>
                        </a:rPr>
                        <a:t> of </a:t>
                      </a:r>
                      <a:r>
                        <a:rPr lang="fr-FR" sz="900" i="0" baseline="0" dirty="0" err="1">
                          <a:latin typeface="Georgia" panose="02040502050405020303" pitchFamily="18" charset="0"/>
                        </a:rPr>
                        <a:t>two</a:t>
                      </a:r>
                      <a:r>
                        <a:rPr lang="fr-FR" sz="900" i="0" baseline="0" dirty="0">
                          <a:latin typeface="Georgia" panose="02040502050405020303" pitchFamily="18" charset="0"/>
                        </a:rPr>
                        <a:t> </a:t>
                      </a:r>
                      <a:r>
                        <a:rPr lang="fr-FR" sz="900" i="0" baseline="0" dirty="0" err="1">
                          <a:latin typeface="Georgia" panose="02040502050405020303" pitchFamily="18" charset="0"/>
                        </a:rPr>
                        <a:t>months</a:t>
                      </a:r>
                      <a:r>
                        <a:rPr lang="fr-FR" sz="900" i="0" baseline="0" dirty="0">
                          <a:latin typeface="Georgia" panose="02040502050405020303" pitchFamily="18" charset="0"/>
                        </a:rPr>
                        <a:t> </a:t>
                      </a:r>
                      <a:r>
                        <a:rPr lang="fr-FR" sz="900" i="0" dirty="0">
                          <a:latin typeface="Georgia" panose="02040502050405020303" pitchFamily="18" charset="0"/>
                        </a:rPr>
                        <a:t>(</a:t>
                      </a:r>
                      <a:r>
                        <a:rPr lang="fr-FR" sz="900" i="0" dirty="0" err="1">
                          <a:latin typeface="Georgia" panose="02040502050405020303" pitchFamily="18" charset="0"/>
                        </a:rPr>
                        <a:t>renewable</a:t>
                      </a:r>
                      <a:r>
                        <a:rPr lang="fr-FR" sz="900" i="0" baseline="0" dirty="0">
                          <a:latin typeface="Georgia" panose="02040502050405020303" pitchFamily="18" charset="0"/>
                        </a:rPr>
                        <a:t> once</a:t>
                      </a:r>
                      <a:r>
                        <a:rPr lang="fr-FR" sz="900" i="0" dirty="0">
                          <a:latin typeface="Georgia" panose="02040502050405020303" pitchFamily="18" charset="0"/>
                        </a:rPr>
                        <a:t>)</a:t>
                      </a: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i="0" dirty="0" err="1">
                          <a:latin typeface="Georgia" panose="02040502050405020303" pitchFamily="18" charset="0"/>
                        </a:rPr>
                        <a:t>Tacit</a:t>
                      </a:r>
                      <a:r>
                        <a:rPr lang="fr-FR" sz="900" i="0" dirty="0">
                          <a:latin typeface="Georgia" panose="02040502050405020303" pitchFamily="18" charset="0"/>
                        </a:rPr>
                        <a:t> </a:t>
                      </a:r>
                      <a:r>
                        <a:rPr lang="fr-FR" sz="900" i="0" dirty="0" err="1">
                          <a:latin typeface="Georgia" panose="02040502050405020303" pitchFamily="18" charset="0"/>
                        </a:rPr>
                        <a:t>authorization</a:t>
                      </a:r>
                      <a:r>
                        <a:rPr lang="fr-FR" sz="900" i="0" baseline="0" dirty="0">
                          <a:latin typeface="Georgia" panose="02040502050405020303" pitchFamily="18" charset="0"/>
                        </a:rPr>
                        <a:t> by the CNIL </a:t>
                      </a:r>
                      <a:r>
                        <a:rPr lang="fr-FR" sz="900" i="0" baseline="0" dirty="0" err="1">
                          <a:latin typeface="Georgia" panose="02040502050405020303" pitchFamily="18" charset="0"/>
                        </a:rPr>
                        <a:t>after</a:t>
                      </a:r>
                      <a:r>
                        <a:rPr lang="fr-FR" sz="900" i="0" baseline="0" dirty="0">
                          <a:latin typeface="Georgia" panose="02040502050405020303" pitchFamily="18" charset="0"/>
                        </a:rPr>
                        <a:t> a </a:t>
                      </a:r>
                      <a:r>
                        <a:rPr lang="fr-FR" sz="900" i="0" baseline="0" dirty="0" err="1">
                          <a:latin typeface="Georgia" panose="02040502050405020303" pitchFamily="18" charset="0"/>
                        </a:rPr>
                        <a:t>period</a:t>
                      </a:r>
                      <a:r>
                        <a:rPr lang="fr-FR" sz="900" i="0" baseline="0" dirty="0">
                          <a:latin typeface="Georgia" panose="02040502050405020303" pitchFamily="18" charset="0"/>
                        </a:rPr>
                        <a:t> of </a:t>
                      </a:r>
                      <a:r>
                        <a:rPr lang="fr-FR" sz="900" i="0" baseline="0" dirty="0" err="1">
                          <a:latin typeface="Georgia" panose="02040502050405020303" pitchFamily="18" charset="0"/>
                        </a:rPr>
                        <a:t>two</a:t>
                      </a:r>
                      <a:r>
                        <a:rPr lang="fr-FR" sz="900" i="0" baseline="0" dirty="0">
                          <a:latin typeface="Georgia" panose="02040502050405020303" pitchFamily="18" charset="0"/>
                        </a:rPr>
                        <a:t> </a:t>
                      </a:r>
                      <a:r>
                        <a:rPr lang="fr-FR" sz="900" i="0" baseline="0" dirty="0" err="1">
                          <a:latin typeface="Georgia" panose="02040502050405020303" pitchFamily="18" charset="0"/>
                        </a:rPr>
                        <a:t>months</a:t>
                      </a:r>
                      <a:r>
                        <a:rPr lang="fr-FR" sz="900" i="0" baseline="0" dirty="0">
                          <a:latin typeface="Georgia" panose="02040502050405020303" pitchFamily="18" charset="0"/>
                        </a:rPr>
                        <a:t> </a:t>
                      </a:r>
                      <a:r>
                        <a:rPr lang="fr-FR" sz="900" i="0" dirty="0">
                          <a:latin typeface="Georgia" panose="02040502050405020303" pitchFamily="18" charset="0"/>
                        </a:rPr>
                        <a:t>(</a:t>
                      </a:r>
                      <a:r>
                        <a:rPr lang="fr-FR" sz="900" i="0" dirty="0" err="1">
                          <a:latin typeface="Georgia" panose="02040502050405020303" pitchFamily="18" charset="0"/>
                        </a:rPr>
                        <a:t>renewable</a:t>
                      </a:r>
                      <a:r>
                        <a:rPr lang="fr-FR" sz="900" i="0" baseline="0" dirty="0">
                          <a:latin typeface="Georgia" panose="02040502050405020303" pitchFamily="18" charset="0"/>
                        </a:rPr>
                        <a:t> once</a:t>
                      </a:r>
                      <a:r>
                        <a:rPr lang="fr-FR" sz="900" i="0" dirty="0">
                          <a:latin typeface="Georgia" panose="02040502050405020303" pitchFamily="18"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900" i="1" dirty="0">
                          <a:solidFill>
                            <a:schemeClr val="tx1"/>
                          </a:solidFill>
                          <a:latin typeface="Georgia" panose="02040502050405020303" pitchFamily="18" charset="0"/>
                        </a:rPr>
                        <a:t>If</a:t>
                      </a:r>
                      <a:r>
                        <a:rPr lang="fr-FR" sz="900" i="1" baseline="0" dirty="0">
                          <a:solidFill>
                            <a:schemeClr val="tx1"/>
                          </a:solidFill>
                          <a:latin typeface="Georgia" panose="02040502050405020303" pitchFamily="18" charset="0"/>
                        </a:rPr>
                        <a:t>  </a:t>
                      </a:r>
                      <a:r>
                        <a:rPr lang="fr-FR" sz="900" i="1" baseline="0" dirty="0" err="1">
                          <a:solidFill>
                            <a:schemeClr val="tx1"/>
                          </a:solidFill>
                          <a:latin typeface="Georgia" panose="02040502050405020303" pitchFamily="18" charset="0"/>
                        </a:rPr>
                        <a:t>ethics</a:t>
                      </a:r>
                      <a:r>
                        <a:rPr lang="fr-FR" sz="900" i="1" baseline="0" dirty="0">
                          <a:solidFill>
                            <a:schemeClr val="tx1"/>
                          </a:solidFill>
                          <a:latin typeface="Georgia" panose="02040502050405020303" pitchFamily="18" charset="0"/>
                        </a:rPr>
                        <a:t> </a:t>
                      </a:r>
                      <a:r>
                        <a:rPr lang="fr-FR" sz="900" i="1" baseline="0" dirty="0" err="1">
                          <a:solidFill>
                            <a:schemeClr val="tx1"/>
                          </a:solidFill>
                          <a:latin typeface="Georgia" panose="02040502050405020303" pitchFamily="18" charset="0"/>
                        </a:rPr>
                        <a:t>committe</a:t>
                      </a:r>
                      <a:r>
                        <a:rPr lang="fr-FR" sz="900" i="1" baseline="0" dirty="0">
                          <a:solidFill>
                            <a:schemeClr val="tx1"/>
                          </a:solidFill>
                          <a:latin typeface="Georgia" panose="02040502050405020303" pitchFamily="18" charset="0"/>
                        </a:rPr>
                        <a:t> opinions are </a:t>
                      </a:r>
                      <a:r>
                        <a:rPr lang="fr-FR" sz="900" i="1" baseline="0" dirty="0" err="1">
                          <a:solidFill>
                            <a:schemeClr val="tx1"/>
                          </a:solidFill>
                          <a:latin typeface="Georgia" panose="02040502050405020303" pitchFamily="18" charset="0"/>
                        </a:rPr>
                        <a:t>expressly</a:t>
                      </a:r>
                      <a:r>
                        <a:rPr lang="fr-FR" sz="900" i="1" baseline="0" dirty="0">
                          <a:solidFill>
                            <a:schemeClr val="tx1"/>
                          </a:solidFill>
                          <a:latin typeface="Georgia" panose="02040502050405020303" pitchFamily="18" charset="0"/>
                        </a:rPr>
                        <a:t> </a:t>
                      </a:r>
                      <a:r>
                        <a:rPr lang="fr-FR" sz="900" i="1" baseline="0" dirty="0" err="1">
                          <a:solidFill>
                            <a:schemeClr val="tx1"/>
                          </a:solidFill>
                          <a:latin typeface="Georgia" panose="02040502050405020303" pitchFamily="18" charset="0"/>
                        </a:rPr>
                        <a:t>favourable</a:t>
                      </a:r>
                      <a:endParaRPr lang="fr-FR" sz="900" i="1" dirty="0">
                        <a:solidFill>
                          <a:schemeClr val="tx1"/>
                        </a:solidFill>
                        <a:latin typeface="Georgia" panose="02040502050405020303" pitchFamily="18" charset="0"/>
                      </a:endParaRPr>
                    </a:p>
                  </a:txBody>
                  <a:tcPr marL="51435" marR="51435" marT="25718" marB="25718"/>
                </a:tc>
                <a:extLst>
                  <a:ext uri="{0D108BD9-81ED-4DB2-BD59-A6C34878D82A}">
                    <a16:rowId xmlns:a16="http://schemas.microsoft.com/office/drawing/2014/main" val="10003"/>
                  </a:ext>
                </a:extLst>
              </a:tr>
              <a:tr h="3624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b="0" i="0" dirty="0" err="1">
                          <a:latin typeface="Georgia" panose="02040502050405020303" pitchFamily="18" charset="0"/>
                        </a:rPr>
                        <a:t>Individual</a:t>
                      </a:r>
                      <a:r>
                        <a:rPr lang="fr-FR" sz="900" b="0" i="0" baseline="0" dirty="0">
                          <a:latin typeface="Georgia" panose="02040502050405020303" pitchFamily="18" charset="0"/>
                        </a:rPr>
                        <a:t> </a:t>
                      </a:r>
                      <a:r>
                        <a:rPr lang="fr-FR" sz="900" b="0" i="0" dirty="0">
                          <a:latin typeface="Georgia" panose="02040502050405020303" pitchFamily="18" charset="0"/>
                        </a:rPr>
                        <a:t>information of data </a:t>
                      </a:r>
                      <a:r>
                        <a:rPr lang="fr-FR" sz="900" b="0" i="0" dirty="0" err="1">
                          <a:latin typeface="Georgia" panose="02040502050405020303" pitchFamily="18" charset="0"/>
                        </a:rPr>
                        <a:t>subjects</a:t>
                      </a:r>
                      <a:r>
                        <a:rPr lang="fr-FR" sz="900" b="0" i="0" dirty="0">
                          <a:latin typeface="Georgia" panose="02040502050405020303" pitchFamily="18" charset="0"/>
                        </a:rPr>
                        <a:t> </a:t>
                      </a:r>
                      <a:r>
                        <a:rPr lang="fr-FR" sz="900" b="0" i="0" dirty="0" err="1">
                          <a:latin typeface="Georgia" panose="02040502050405020303" pitchFamily="18" charset="0"/>
                        </a:rPr>
                        <a:t>concerned</a:t>
                      </a:r>
                      <a:endParaRPr lang="fr-FR" sz="900" b="0" i="0" dirty="0">
                        <a:latin typeface="Georgia" panose="02040502050405020303" pitchFamily="18"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b="0" i="0" dirty="0" err="1">
                          <a:latin typeface="Georgia" panose="02040502050405020303" pitchFamily="18" charset="0"/>
                        </a:rPr>
                        <a:t>Individual</a:t>
                      </a:r>
                      <a:r>
                        <a:rPr lang="fr-FR" sz="900" b="0" i="0" baseline="0" dirty="0">
                          <a:latin typeface="Georgia" panose="02040502050405020303" pitchFamily="18" charset="0"/>
                        </a:rPr>
                        <a:t> </a:t>
                      </a:r>
                      <a:r>
                        <a:rPr lang="fr-FR" sz="900" b="0" i="0" dirty="0">
                          <a:latin typeface="Georgia" panose="02040502050405020303" pitchFamily="18" charset="0"/>
                        </a:rPr>
                        <a:t>information of data </a:t>
                      </a:r>
                      <a:r>
                        <a:rPr lang="fr-FR" sz="900" b="0" i="0" dirty="0" err="1">
                          <a:latin typeface="Georgia" panose="02040502050405020303" pitchFamily="18" charset="0"/>
                        </a:rPr>
                        <a:t>subjects</a:t>
                      </a:r>
                      <a:r>
                        <a:rPr lang="fr-FR" sz="900" b="0" i="0" dirty="0">
                          <a:latin typeface="Georgia" panose="02040502050405020303" pitchFamily="18" charset="0"/>
                        </a:rPr>
                        <a:t> </a:t>
                      </a:r>
                      <a:r>
                        <a:rPr lang="fr-FR" sz="900" b="0" i="0" dirty="0" err="1">
                          <a:latin typeface="Georgia" panose="02040502050405020303" pitchFamily="18" charset="0"/>
                        </a:rPr>
                        <a:t>concerned</a:t>
                      </a:r>
                      <a:endParaRPr lang="fr-FR" sz="900" b="0" i="0" dirty="0">
                        <a:latin typeface="Georgia" panose="02040502050405020303"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900" b="0" i="0" dirty="0">
                        <a:latin typeface="Georgia" panose="02040502050405020303" pitchFamily="18" charset="0"/>
                      </a:endParaRPr>
                    </a:p>
                  </a:txBody>
                  <a:tcPr marL="51435" marR="51435" marT="25718" marB="25718"/>
                </a:tc>
                <a:extLst>
                  <a:ext uri="{0D108BD9-81ED-4DB2-BD59-A6C34878D82A}">
                    <a16:rowId xmlns:a16="http://schemas.microsoft.com/office/drawing/2014/main" val="10004"/>
                  </a:ext>
                </a:extLst>
              </a:tr>
              <a:tr h="3711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900" dirty="0">
                        <a:latin typeface="Georgia" panose="02040502050405020303" pitchFamily="18" charset="0"/>
                      </a:endParaRPr>
                    </a:p>
                  </a:txBody>
                  <a:tcPr marL="51435" marR="51435" marT="25718" marB="25718"/>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900" dirty="0" err="1">
                          <a:latin typeface="Georgia" panose="02040502050405020303" pitchFamily="18" charset="0"/>
                        </a:rPr>
                        <a:t>Specific</a:t>
                      </a:r>
                      <a:r>
                        <a:rPr lang="fr-FR" sz="900" baseline="0" dirty="0">
                          <a:latin typeface="Georgia" panose="02040502050405020303" pitchFamily="18" charset="0"/>
                        </a:rPr>
                        <a:t> consent for </a:t>
                      </a:r>
                      <a:r>
                        <a:rPr lang="fr-FR" sz="900" baseline="0" dirty="0" err="1">
                          <a:latin typeface="Georgia" panose="02040502050405020303" pitchFamily="18" charset="0"/>
                        </a:rPr>
                        <a:t>genetics</a:t>
                      </a:r>
                      <a:endParaRPr lang="fr-FR" sz="900" dirty="0">
                        <a:latin typeface="Georgia" panose="02040502050405020303" pitchFamily="18" charset="0"/>
                      </a:endParaRPr>
                    </a:p>
                  </a:txBody>
                  <a:tcPr marL="51435" marR="51435" marT="25718" marB="25718"/>
                </a:tc>
                <a:extLst>
                  <a:ext uri="{0D108BD9-81ED-4DB2-BD59-A6C34878D82A}">
                    <a16:rowId xmlns:a16="http://schemas.microsoft.com/office/drawing/2014/main" val="10005"/>
                  </a:ext>
                </a:extLst>
              </a:tr>
            </a:tbl>
          </a:graphicData>
        </a:graphic>
      </p:graphicFrame>
      <p:sp>
        <p:nvSpPr>
          <p:cNvPr id="9" name="Espace réservé de la date 8"/>
          <p:cNvSpPr>
            <a:spLocks noGrp="1"/>
          </p:cNvSpPr>
          <p:nvPr>
            <p:ph type="dt" sz="half" idx="10"/>
          </p:nvPr>
        </p:nvSpPr>
        <p:spPr/>
        <p:txBody>
          <a:bodyPr/>
          <a:lstStyle/>
          <a:p>
            <a:r>
              <a:rPr lang="fr-FR"/>
              <a:t>2025</a:t>
            </a:r>
            <a:endParaRPr lang="fr-FR" dirty="0"/>
          </a:p>
        </p:txBody>
      </p:sp>
      <p:sp>
        <p:nvSpPr>
          <p:cNvPr id="10" name="Espace réservé du pied de page 9"/>
          <p:cNvSpPr>
            <a:spLocks noGrp="1"/>
          </p:cNvSpPr>
          <p:nvPr>
            <p:ph type="ftr" sz="quarter" idx="11"/>
          </p:nvPr>
        </p:nvSpPr>
        <p:spPr/>
        <p:txBody>
          <a:bodyPr/>
          <a:lstStyle/>
          <a:p>
            <a:r>
              <a:rPr lang="fr-FR"/>
              <a:t>Hélène GUIMIOT</a:t>
            </a:r>
          </a:p>
        </p:txBody>
      </p:sp>
      <p:sp>
        <p:nvSpPr>
          <p:cNvPr id="4" name="Espace réservé du numéro de diapositive 3">
            <a:extLst>
              <a:ext uri="{FF2B5EF4-FFF2-40B4-BE49-F238E27FC236}">
                <a16:creationId xmlns:a16="http://schemas.microsoft.com/office/drawing/2014/main" id="{45EC09AA-31CC-4FA8-872A-DB62962CE012}"/>
              </a:ext>
            </a:extLst>
          </p:cNvPr>
          <p:cNvSpPr>
            <a:spLocks noGrp="1"/>
          </p:cNvSpPr>
          <p:nvPr>
            <p:ph type="sldNum" sz="quarter" idx="12"/>
          </p:nvPr>
        </p:nvSpPr>
        <p:spPr/>
        <p:txBody>
          <a:bodyPr/>
          <a:lstStyle/>
          <a:p>
            <a:fld id="{0579DC97-5D12-4D9B-BA49-CCEB784B454D}" type="slidenum">
              <a:rPr lang="fr-FR" smtClean="0"/>
              <a:pPr/>
              <a:t>11</a:t>
            </a:fld>
            <a:endParaRPr lang="fr-FR"/>
          </a:p>
        </p:txBody>
      </p:sp>
    </p:spTree>
    <p:extLst>
      <p:ext uri="{BB962C8B-B14F-4D97-AF65-F5344CB8AC3E}">
        <p14:creationId xmlns:p14="http://schemas.microsoft.com/office/powerpoint/2010/main" val="3063561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1187625" y="332657"/>
            <a:ext cx="6696744" cy="1008112"/>
          </a:xfrm>
        </p:spPr>
        <p:txBody>
          <a:bodyPr/>
          <a:lstStyle/>
          <a:p>
            <a:r>
              <a:rPr lang="fr-FR" sz="3200" dirty="0">
                <a:solidFill>
                  <a:schemeClr val="accent2"/>
                </a:solidFill>
              </a:rPr>
              <a:t>Types of </a:t>
            </a:r>
            <a:r>
              <a:rPr lang="fr-FR" sz="3200" dirty="0" err="1">
                <a:solidFill>
                  <a:schemeClr val="accent2"/>
                </a:solidFill>
              </a:rPr>
              <a:t>research</a:t>
            </a:r>
            <a:endParaRPr lang="fr-FR" sz="3200" dirty="0">
              <a:solidFill>
                <a:schemeClr val="accent2"/>
              </a:solidFill>
            </a:endParaRPr>
          </a:p>
        </p:txBody>
      </p:sp>
      <p:sp>
        <p:nvSpPr>
          <p:cNvPr id="3" name="ZoneTexte 2"/>
          <p:cNvSpPr txBox="1"/>
          <p:nvPr/>
        </p:nvSpPr>
        <p:spPr>
          <a:xfrm>
            <a:off x="1259632" y="2346438"/>
            <a:ext cx="6228692" cy="1384995"/>
          </a:xfrm>
          <a:prstGeom prst="rect">
            <a:avLst/>
          </a:prstGeom>
          <a:noFill/>
          <a:ln>
            <a:solidFill>
              <a:srgbClr val="4596EC"/>
            </a:solidFill>
          </a:ln>
        </p:spPr>
        <p:txBody>
          <a:bodyPr wrap="square" rtlCol="0">
            <a:spAutoFit/>
          </a:bodyPr>
          <a:lstStyle/>
          <a:p>
            <a:pPr lvl="0" algn="just"/>
            <a:r>
              <a:rPr lang="en-US" sz="1200" b="1" dirty="0">
                <a:latin typeface="Georgia" panose="02040502050405020303" pitchFamily="18" charset="0"/>
              </a:rPr>
              <a:t>"Research organized and carried out on healthy or sick volunteers, with a view to developing biological or medical knowledge aimed at evaluating :</a:t>
            </a:r>
          </a:p>
          <a:p>
            <a:pPr lvl="0" algn="just"/>
            <a:r>
              <a:rPr lang="en-US" sz="1200" b="1" dirty="0">
                <a:latin typeface="Georgia" panose="02040502050405020303" pitchFamily="18" charset="0"/>
              </a:rPr>
              <a:t>1° The functioning mechanisms of the human organism, normal or pathological ; </a:t>
            </a:r>
          </a:p>
          <a:p>
            <a:pPr lvl="0" algn="just"/>
            <a:r>
              <a:rPr lang="en-US" sz="1200" b="1" dirty="0">
                <a:latin typeface="Georgia" panose="02040502050405020303" pitchFamily="18" charset="0"/>
              </a:rPr>
              <a:t>2° The efficacy and safety of procedures or the use or administration of products for the diagnosis, treatment or prevention of pathological conditions. (CSP, art. R.1121-1) "</a:t>
            </a:r>
            <a:endParaRPr lang="fr-FR" sz="1200" b="1" dirty="0">
              <a:latin typeface="Georgia" panose="02040502050405020303" pitchFamily="18" charset="0"/>
            </a:endParaRPr>
          </a:p>
        </p:txBody>
      </p:sp>
      <p:sp>
        <p:nvSpPr>
          <p:cNvPr id="4" name="ZoneTexte 3"/>
          <p:cNvSpPr txBox="1"/>
          <p:nvPr/>
        </p:nvSpPr>
        <p:spPr>
          <a:xfrm>
            <a:off x="1548830" y="1963112"/>
            <a:ext cx="5755102" cy="248209"/>
          </a:xfrm>
          <a:prstGeom prst="rect">
            <a:avLst/>
          </a:prstGeom>
          <a:solidFill>
            <a:srgbClr val="4596EC"/>
          </a:solidFill>
        </p:spPr>
        <p:txBody>
          <a:bodyPr wrap="none" rtlCol="0">
            <a:spAutoFit/>
          </a:bodyPr>
          <a:lstStyle/>
          <a:p>
            <a:r>
              <a:rPr lang="fr-FR" sz="1013" b="1" dirty="0">
                <a:solidFill>
                  <a:schemeClr val="bg1"/>
                </a:solidFill>
                <a:latin typeface="Georgia" panose="02040502050405020303" pitchFamily="18" charset="0"/>
              </a:rPr>
              <a:t>Recherche impliquant la personne humaine (RIPH) – </a:t>
            </a:r>
            <a:r>
              <a:rPr lang="fr-FR" sz="1013" b="1" dirty="0" err="1">
                <a:solidFill>
                  <a:schemeClr val="bg1"/>
                </a:solidFill>
                <a:latin typeface="Georgia" panose="02040502050405020303" pitchFamily="18" charset="0"/>
              </a:rPr>
              <a:t>Research</a:t>
            </a:r>
            <a:r>
              <a:rPr lang="fr-FR" sz="1013" b="1" dirty="0">
                <a:solidFill>
                  <a:schemeClr val="bg1"/>
                </a:solidFill>
                <a:latin typeface="Georgia" panose="02040502050405020303" pitchFamily="18" charset="0"/>
              </a:rPr>
              <a:t> on </a:t>
            </a:r>
            <a:r>
              <a:rPr lang="fr-FR" sz="1013" b="1" dirty="0" err="1">
                <a:solidFill>
                  <a:schemeClr val="bg1"/>
                </a:solidFill>
                <a:latin typeface="Georgia" panose="02040502050405020303" pitchFamily="18" charset="0"/>
              </a:rPr>
              <a:t>human</a:t>
            </a:r>
            <a:r>
              <a:rPr lang="fr-FR" sz="1013" b="1" dirty="0">
                <a:solidFill>
                  <a:schemeClr val="bg1"/>
                </a:solidFill>
                <a:latin typeface="Georgia" panose="02040502050405020303" pitchFamily="18" charset="0"/>
              </a:rPr>
              <a:t> </a:t>
            </a:r>
            <a:r>
              <a:rPr lang="fr-FR" sz="1013" b="1" dirty="0" err="1">
                <a:solidFill>
                  <a:schemeClr val="bg1"/>
                </a:solidFill>
                <a:latin typeface="Georgia" panose="02040502050405020303" pitchFamily="18" charset="0"/>
              </a:rPr>
              <a:t>subjects</a:t>
            </a:r>
            <a:endParaRPr lang="fr-FR" sz="1013" b="1" dirty="0">
              <a:solidFill>
                <a:schemeClr val="bg1"/>
              </a:solidFill>
              <a:latin typeface="Georgia" panose="02040502050405020303" pitchFamily="18" charset="0"/>
            </a:endParaRPr>
          </a:p>
        </p:txBody>
      </p:sp>
      <p:sp>
        <p:nvSpPr>
          <p:cNvPr id="8" name="ZoneTexte 7"/>
          <p:cNvSpPr txBox="1"/>
          <p:nvPr/>
        </p:nvSpPr>
        <p:spPr>
          <a:xfrm>
            <a:off x="1210560" y="4293096"/>
            <a:ext cx="6326835" cy="1384995"/>
          </a:xfrm>
          <a:prstGeom prst="rect">
            <a:avLst/>
          </a:prstGeom>
          <a:noFill/>
          <a:ln>
            <a:solidFill>
              <a:srgbClr val="D1CCB9"/>
            </a:solidFill>
          </a:ln>
        </p:spPr>
        <p:txBody>
          <a:bodyPr wrap="square" rtlCol="0">
            <a:spAutoFit/>
          </a:bodyPr>
          <a:lstStyle/>
          <a:p>
            <a:pPr lvl="0" algn="just"/>
            <a:r>
              <a:rPr lang="en-US" sz="1200" b="1" dirty="0">
                <a:latin typeface="Georgia" panose="02040502050405020303" pitchFamily="18" charset="0"/>
              </a:rPr>
              <a:t>Collection of additional data for research purposes, without meeting the definition of RIPH (in particular the purpose).</a:t>
            </a:r>
          </a:p>
          <a:p>
            <a:pPr lvl="0" algn="just"/>
            <a:endParaRPr lang="en-US" sz="1200" b="1" dirty="0">
              <a:latin typeface="Georgia" panose="02040502050405020303" pitchFamily="18" charset="0"/>
            </a:endParaRPr>
          </a:p>
          <a:p>
            <a:pPr lvl="0" algn="just"/>
            <a:r>
              <a:rPr lang="en-US" sz="1200" b="1" dirty="0">
                <a:latin typeface="Georgia" panose="02040502050405020303" pitchFamily="18" charset="0"/>
              </a:rPr>
              <a:t>Reuse (change of purpose) of data already acquired [for example, data from medico-administrative databases (e.g. SNDS) or from an approved register, data warehouse or medical records, without new information being collected from the persons concerned for research purposes].</a:t>
            </a:r>
            <a:endParaRPr lang="fr-FR" sz="1200" dirty="0">
              <a:solidFill>
                <a:schemeClr val="accent2"/>
              </a:solidFill>
              <a:latin typeface="Georgia" panose="02040502050405020303" pitchFamily="18" charset="0"/>
            </a:endParaRPr>
          </a:p>
        </p:txBody>
      </p:sp>
      <p:sp>
        <p:nvSpPr>
          <p:cNvPr id="9" name="ZoneTexte 8"/>
          <p:cNvSpPr txBox="1"/>
          <p:nvPr/>
        </p:nvSpPr>
        <p:spPr>
          <a:xfrm>
            <a:off x="1055717" y="3946458"/>
            <a:ext cx="6960560" cy="248209"/>
          </a:xfrm>
          <a:prstGeom prst="rect">
            <a:avLst/>
          </a:prstGeom>
          <a:solidFill>
            <a:srgbClr val="D1CCB9"/>
          </a:solidFill>
        </p:spPr>
        <p:txBody>
          <a:bodyPr wrap="none" rtlCol="0">
            <a:spAutoFit/>
          </a:bodyPr>
          <a:lstStyle/>
          <a:p>
            <a:r>
              <a:rPr lang="fr-FR" sz="1013" b="1" dirty="0">
                <a:solidFill>
                  <a:schemeClr val="bg1"/>
                </a:solidFill>
                <a:latin typeface="Georgia" panose="02040502050405020303" pitchFamily="18" charset="0"/>
              </a:rPr>
              <a:t>Recherche n’impliquant pas la personne humaine (RNIPH) – </a:t>
            </a:r>
            <a:r>
              <a:rPr lang="fr-FR" sz="1013" b="1" dirty="0" err="1">
                <a:solidFill>
                  <a:schemeClr val="bg1"/>
                </a:solidFill>
                <a:latin typeface="Georgia" panose="02040502050405020303" pitchFamily="18" charset="0"/>
              </a:rPr>
              <a:t>Research</a:t>
            </a:r>
            <a:r>
              <a:rPr lang="fr-FR" sz="1013" b="1" dirty="0">
                <a:solidFill>
                  <a:schemeClr val="bg1"/>
                </a:solidFill>
                <a:latin typeface="Georgia" panose="02040502050405020303" pitchFamily="18" charset="0"/>
              </a:rPr>
              <a:t> </a:t>
            </a:r>
            <a:r>
              <a:rPr lang="fr-FR" sz="1013" b="1" dirty="0" err="1">
                <a:solidFill>
                  <a:schemeClr val="bg1"/>
                </a:solidFill>
                <a:latin typeface="Georgia" panose="02040502050405020303" pitchFamily="18" charset="0"/>
              </a:rPr>
              <a:t>conducted</a:t>
            </a:r>
            <a:r>
              <a:rPr lang="fr-FR" sz="1013" b="1" dirty="0">
                <a:solidFill>
                  <a:schemeClr val="bg1"/>
                </a:solidFill>
                <a:latin typeface="Georgia" panose="02040502050405020303" pitchFamily="18" charset="0"/>
              </a:rPr>
              <a:t> </a:t>
            </a:r>
            <a:r>
              <a:rPr lang="fr-FR" sz="1013" b="1" dirty="0" err="1">
                <a:solidFill>
                  <a:schemeClr val="bg1"/>
                </a:solidFill>
                <a:latin typeface="Georgia" panose="02040502050405020303" pitchFamily="18" charset="0"/>
              </a:rPr>
              <a:t>only</a:t>
            </a:r>
            <a:r>
              <a:rPr lang="fr-FR" sz="1013" b="1" dirty="0">
                <a:solidFill>
                  <a:schemeClr val="bg1"/>
                </a:solidFill>
                <a:latin typeface="Georgia" panose="02040502050405020303" pitchFamily="18" charset="0"/>
              </a:rPr>
              <a:t> on </a:t>
            </a:r>
            <a:r>
              <a:rPr lang="fr-FR" sz="1013" b="1" dirty="0" err="1">
                <a:solidFill>
                  <a:schemeClr val="bg1"/>
                </a:solidFill>
                <a:latin typeface="Georgia" panose="02040502050405020303" pitchFamily="18" charset="0"/>
              </a:rPr>
              <a:t>health</a:t>
            </a:r>
            <a:r>
              <a:rPr lang="fr-FR" sz="1013" b="1" dirty="0">
                <a:solidFill>
                  <a:schemeClr val="bg1"/>
                </a:solidFill>
                <a:latin typeface="Georgia" panose="02040502050405020303" pitchFamily="18" charset="0"/>
              </a:rPr>
              <a:t> data</a:t>
            </a:r>
          </a:p>
        </p:txBody>
      </p:sp>
      <p:sp>
        <p:nvSpPr>
          <p:cNvPr id="2" name="Espace réservé de la date 1">
            <a:extLst>
              <a:ext uri="{FF2B5EF4-FFF2-40B4-BE49-F238E27FC236}">
                <a16:creationId xmlns:a16="http://schemas.microsoft.com/office/drawing/2014/main" id="{4838B98D-8335-49FF-B732-F0A077967847}"/>
              </a:ext>
            </a:extLst>
          </p:cNvPr>
          <p:cNvSpPr>
            <a:spLocks noGrp="1"/>
          </p:cNvSpPr>
          <p:nvPr>
            <p:ph type="dt" sz="half" idx="10"/>
          </p:nvPr>
        </p:nvSpPr>
        <p:spPr/>
        <p:txBody>
          <a:bodyPr/>
          <a:lstStyle/>
          <a:p>
            <a:r>
              <a:rPr lang="fr-FR"/>
              <a:t>2025</a:t>
            </a:r>
          </a:p>
        </p:txBody>
      </p:sp>
      <p:sp>
        <p:nvSpPr>
          <p:cNvPr id="5" name="Espace réservé du pied de page 4">
            <a:extLst>
              <a:ext uri="{FF2B5EF4-FFF2-40B4-BE49-F238E27FC236}">
                <a16:creationId xmlns:a16="http://schemas.microsoft.com/office/drawing/2014/main" id="{BEB5E922-AD02-4503-9827-50241155E6B3}"/>
              </a:ext>
            </a:extLst>
          </p:cNvPr>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3AD5A284-75DD-4AC4-BA78-FA1DB243217F}"/>
              </a:ext>
            </a:extLst>
          </p:cNvPr>
          <p:cNvSpPr>
            <a:spLocks noGrp="1"/>
          </p:cNvSpPr>
          <p:nvPr>
            <p:ph type="sldNum" sz="quarter" idx="12"/>
          </p:nvPr>
        </p:nvSpPr>
        <p:spPr/>
        <p:txBody>
          <a:bodyPr/>
          <a:lstStyle/>
          <a:p>
            <a:fld id="{0579DC97-5D12-4D9B-BA49-CCEB784B454D}" type="slidenum">
              <a:rPr lang="fr-FR" smtClean="0"/>
              <a:pPr/>
              <a:t>12</a:t>
            </a:fld>
            <a:endParaRPr lang="fr-FR"/>
          </a:p>
        </p:txBody>
      </p:sp>
    </p:spTree>
    <p:extLst>
      <p:ext uri="{BB962C8B-B14F-4D97-AF65-F5344CB8AC3E}">
        <p14:creationId xmlns:p14="http://schemas.microsoft.com/office/powerpoint/2010/main" val="386121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1400265" y="232837"/>
            <a:ext cx="6172200" cy="857250"/>
          </a:xfrm>
        </p:spPr>
        <p:txBody>
          <a:bodyPr/>
          <a:lstStyle/>
          <a:p>
            <a:r>
              <a:rPr lang="fr-FR" sz="2700" dirty="0"/>
              <a:t> </a:t>
            </a:r>
            <a:r>
              <a:rPr lang="fr-FR" sz="3000" dirty="0">
                <a:solidFill>
                  <a:srgbClr val="4596EC"/>
                </a:solidFill>
              </a:rPr>
              <a:t>A </a:t>
            </a:r>
            <a:r>
              <a:rPr lang="fr-FR" sz="3000" dirty="0" err="1">
                <a:solidFill>
                  <a:srgbClr val="4596EC"/>
                </a:solidFill>
              </a:rPr>
              <a:t>complex</a:t>
            </a:r>
            <a:r>
              <a:rPr lang="fr-FR" sz="3000" dirty="0">
                <a:solidFill>
                  <a:srgbClr val="4596EC"/>
                </a:solidFill>
              </a:rPr>
              <a:t> administrative </a:t>
            </a:r>
            <a:r>
              <a:rPr lang="fr-FR" sz="3000" dirty="0" err="1">
                <a:solidFill>
                  <a:srgbClr val="4596EC"/>
                </a:solidFill>
              </a:rPr>
              <a:t>set-up</a:t>
            </a:r>
            <a:endParaRPr lang="fr-FR" sz="3000" dirty="0">
              <a:solidFill>
                <a:srgbClr val="4596EC"/>
              </a:solidFill>
            </a:endParaRPr>
          </a:p>
        </p:txBody>
      </p:sp>
      <p:sp>
        <p:nvSpPr>
          <p:cNvPr id="38" name="Rectangle 37"/>
          <p:cNvSpPr/>
          <p:nvPr/>
        </p:nvSpPr>
        <p:spPr>
          <a:xfrm>
            <a:off x="6201637" y="3075289"/>
            <a:ext cx="862955" cy="349987"/>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r>
              <a:rPr lang="fr-FR" sz="1050" b="1" dirty="0">
                <a:solidFill>
                  <a:schemeClr val="tx2"/>
                </a:solidFill>
              </a:rPr>
              <a:t>CESREES</a:t>
            </a:r>
            <a:endParaRPr lang="fr-FR" sz="825" b="1" dirty="0">
              <a:solidFill>
                <a:schemeClr val="tx2"/>
              </a:solidFill>
            </a:endParaRPr>
          </a:p>
        </p:txBody>
      </p:sp>
      <p:sp>
        <p:nvSpPr>
          <p:cNvPr id="68" name="Rectangle 67"/>
          <p:cNvSpPr/>
          <p:nvPr/>
        </p:nvSpPr>
        <p:spPr>
          <a:xfrm>
            <a:off x="7012007" y="2852688"/>
            <a:ext cx="825147" cy="327878"/>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fr-FR" sz="2100" b="1" dirty="0">
                <a:solidFill>
                  <a:schemeClr val="tx2"/>
                </a:solidFill>
              </a:rPr>
              <a:t>CNIL</a:t>
            </a:r>
          </a:p>
        </p:txBody>
      </p:sp>
      <p:sp>
        <p:nvSpPr>
          <p:cNvPr id="72" name="Rectangle 71"/>
          <p:cNvSpPr/>
          <p:nvPr/>
        </p:nvSpPr>
        <p:spPr>
          <a:xfrm>
            <a:off x="4094503" y="2207732"/>
            <a:ext cx="662578" cy="508222"/>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r>
              <a:rPr lang="fr-FR" sz="1200" b="1" dirty="0">
                <a:solidFill>
                  <a:schemeClr val="tx2"/>
                </a:solidFill>
              </a:rPr>
              <a:t>CPP</a:t>
            </a:r>
            <a:endParaRPr lang="fr-FR" sz="900" b="1" dirty="0">
              <a:solidFill>
                <a:schemeClr val="tx2"/>
              </a:solidFill>
            </a:endParaRPr>
          </a:p>
        </p:txBody>
      </p:sp>
      <p:sp>
        <p:nvSpPr>
          <p:cNvPr id="138" name="Rectangle 137"/>
          <p:cNvSpPr/>
          <p:nvPr/>
        </p:nvSpPr>
        <p:spPr>
          <a:xfrm>
            <a:off x="1193771" y="3523161"/>
            <a:ext cx="647979" cy="378000"/>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r>
              <a:rPr lang="fr-FR" sz="1050" b="1" dirty="0">
                <a:solidFill>
                  <a:schemeClr val="accent2"/>
                </a:solidFill>
              </a:rPr>
              <a:t>RNIPH</a:t>
            </a:r>
            <a:endParaRPr lang="fr-FR" sz="1050" dirty="0">
              <a:solidFill>
                <a:schemeClr val="accent2"/>
              </a:solidFill>
            </a:endParaRPr>
          </a:p>
        </p:txBody>
      </p:sp>
      <p:sp>
        <p:nvSpPr>
          <p:cNvPr id="139" name="Rectangle 138"/>
          <p:cNvSpPr/>
          <p:nvPr/>
        </p:nvSpPr>
        <p:spPr>
          <a:xfrm>
            <a:off x="1120205" y="1809656"/>
            <a:ext cx="560121" cy="1244652"/>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r>
              <a:rPr lang="fr-FR" sz="1200" b="1" dirty="0">
                <a:solidFill>
                  <a:schemeClr val="accent1"/>
                </a:solidFill>
              </a:rPr>
              <a:t>RIPH</a:t>
            </a:r>
            <a:endParaRPr lang="fr-FR" sz="1200" dirty="0">
              <a:solidFill>
                <a:schemeClr val="accent1"/>
              </a:solidFill>
            </a:endParaRPr>
          </a:p>
        </p:txBody>
      </p:sp>
      <p:sp>
        <p:nvSpPr>
          <p:cNvPr id="53" name="Rectangle 52"/>
          <p:cNvSpPr/>
          <p:nvPr/>
        </p:nvSpPr>
        <p:spPr>
          <a:xfrm>
            <a:off x="5432744" y="3016626"/>
            <a:ext cx="693516" cy="491203"/>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fr-FR" sz="1200" b="1" dirty="0">
                <a:solidFill>
                  <a:schemeClr val="tx2"/>
                </a:solidFill>
              </a:rPr>
              <a:t>PDS</a:t>
            </a:r>
            <a:br>
              <a:rPr lang="fr-FR" sz="825" b="1" dirty="0">
                <a:solidFill>
                  <a:schemeClr val="tx2"/>
                </a:solidFill>
              </a:rPr>
            </a:br>
            <a:r>
              <a:rPr lang="fr-FR" sz="788" i="1" dirty="0">
                <a:solidFill>
                  <a:schemeClr val="tx2"/>
                </a:solidFill>
              </a:rPr>
              <a:t>(single </a:t>
            </a:r>
            <a:r>
              <a:rPr lang="fr-FR" sz="788" i="1" dirty="0" err="1">
                <a:solidFill>
                  <a:schemeClr val="tx2"/>
                </a:solidFill>
              </a:rPr>
              <a:t>secretariat</a:t>
            </a:r>
            <a:r>
              <a:rPr lang="fr-FR" sz="788" dirty="0">
                <a:solidFill>
                  <a:schemeClr val="tx2"/>
                </a:solidFill>
              </a:rPr>
              <a:t>)</a:t>
            </a:r>
            <a:endParaRPr lang="fr-FR" sz="1050" dirty="0">
              <a:solidFill>
                <a:schemeClr val="tx2"/>
              </a:solidFill>
            </a:endParaRPr>
          </a:p>
        </p:txBody>
      </p:sp>
      <p:sp>
        <p:nvSpPr>
          <p:cNvPr id="55" name="Rectangle 54"/>
          <p:cNvSpPr/>
          <p:nvPr/>
        </p:nvSpPr>
        <p:spPr>
          <a:xfrm>
            <a:off x="1144471" y="4452707"/>
            <a:ext cx="1346287" cy="765489"/>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r>
              <a:rPr lang="fr-FR" sz="788" b="1" dirty="0">
                <a:solidFill>
                  <a:schemeClr val="tx2"/>
                </a:solidFill>
              </a:rPr>
              <a:t>RESEARCH TYPOLOGY</a:t>
            </a:r>
          </a:p>
          <a:p>
            <a:endParaRPr lang="fr-FR" sz="788" b="1" dirty="0">
              <a:solidFill>
                <a:schemeClr val="tx2"/>
              </a:solidFill>
            </a:endParaRPr>
          </a:p>
          <a:p>
            <a:pPr algn="just"/>
            <a:r>
              <a:rPr lang="fr-FR" sz="788" b="1" dirty="0">
                <a:solidFill>
                  <a:schemeClr val="tx2"/>
                </a:solidFill>
              </a:rPr>
              <a:t>RIPH : </a:t>
            </a:r>
            <a:r>
              <a:rPr lang="fr-FR" sz="788" dirty="0" err="1">
                <a:solidFill>
                  <a:schemeClr val="tx2"/>
                </a:solidFill>
              </a:rPr>
              <a:t>Research</a:t>
            </a:r>
            <a:r>
              <a:rPr lang="fr-FR" sz="788" dirty="0">
                <a:solidFill>
                  <a:schemeClr val="tx2"/>
                </a:solidFill>
              </a:rPr>
              <a:t> on </a:t>
            </a:r>
            <a:r>
              <a:rPr lang="fr-FR" sz="788" dirty="0" err="1">
                <a:solidFill>
                  <a:schemeClr val="tx2"/>
                </a:solidFill>
              </a:rPr>
              <a:t>human</a:t>
            </a:r>
            <a:r>
              <a:rPr lang="fr-FR" sz="788" dirty="0">
                <a:solidFill>
                  <a:schemeClr val="tx2"/>
                </a:solidFill>
              </a:rPr>
              <a:t> </a:t>
            </a:r>
            <a:r>
              <a:rPr lang="fr-FR" sz="788" dirty="0" err="1">
                <a:solidFill>
                  <a:schemeClr val="tx2"/>
                </a:solidFill>
              </a:rPr>
              <a:t>subjects</a:t>
            </a:r>
            <a:endParaRPr lang="fr-FR" sz="788" i="1" dirty="0">
              <a:solidFill>
                <a:schemeClr val="tx2"/>
              </a:solidFill>
            </a:endParaRPr>
          </a:p>
          <a:p>
            <a:pPr algn="just"/>
            <a:r>
              <a:rPr lang="fr-FR" sz="788" b="1" dirty="0">
                <a:solidFill>
                  <a:schemeClr val="tx2"/>
                </a:solidFill>
              </a:rPr>
              <a:t>RNIPH : </a:t>
            </a:r>
            <a:r>
              <a:rPr lang="en-US" sz="788" dirty="0">
                <a:solidFill>
                  <a:schemeClr val="tx2"/>
                </a:solidFill>
              </a:rPr>
              <a:t>Research conducted only on health data</a:t>
            </a:r>
            <a:br>
              <a:rPr lang="fr-FR" sz="788" dirty="0">
                <a:solidFill>
                  <a:schemeClr val="tx2"/>
                </a:solidFill>
              </a:rPr>
            </a:br>
            <a:endParaRPr lang="fr-FR" sz="788" i="1" dirty="0">
              <a:solidFill>
                <a:schemeClr val="tx2"/>
              </a:solidFill>
            </a:endParaRPr>
          </a:p>
        </p:txBody>
      </p:sp>
      <p:grpSp>
        <p:nvGrpSpPr>
          <p:cNvPr id="7" name="Groupe 6"/>
          <p:cNvGrpSpPr/>
          <p:nvPr/>
        </p:nvGrpSpPr>
        <p:grpSpPr>
          <a:xfrm>
            <a:off x="302000" y="1493372"/>
            <a:ext cx="6172200" cy="4302656"/>
            <a:chOff x="-359109" y="1601456"/>
            <a:chExt cx="8381027" cy="4822511"/>
          </a:xfrm>
        </p:grpSpPr>
        <p:sp>
          <p:nvSpPr>
            <p:cNvPr id="63" name="Rectangle 62"/>
            <p:cNvSpPr/>
            <p:nvPr/>
          </p:nvSpPr>
          <p:spPr>
            <a:xfrm>
              <a:off x="4238739" y="5403316"/>
              <a:ext cx="2157374" cy="1020651"/>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r>
                <a:rPr lang="fr-FR" sz="788" b="1" dirty="0">
                  <a:solidFill>
                    <a:schemeClr val="tx2"/>
                  </a:solidFill>
                </a:rPr>
                <a:t>INSTITUTIONS</a:t>
              </a:r>
            </a:p>
            <a:p>
              <a:r>
                <a:rPr lang="fr-FR" sz="788" b="1" dirty="0">
                  <a:solidFill>
                    <a:schemeClr val="tx2"/>
                  </a:solidFill>
                </a:rPr>
                <a:t> </a:t>
              </a:r>
            </a:p>
            <a:p>
              <a:pPr algn="just"/>
              <a:r>
                <a:rPr lang="fr-FR" sz="788" b="1" dirty="0">
                  <a:solidFill>
                    <a:schemeClr val="tx2"/>
                  </a:solidFill>
                </a:rPr>
                <a:t>CNRIPH </a:t>
              </a:r>
              <a:r>
                <a:rPr lang="fr-FR" sz="788" dirty="0">
                  <a:solidFill>
                    <a:schemeClr val="tx2"/>
                  </a:solidFill>
                </a:rPr>
                <a:t>: National Commission for </a:t>
              </a:r>
              <a:r>
                <a:rPr lang="fr-FR" sz="788" dirty="0" err="1">
                  <a:solidFill>
                    <a:schemeClr val="tx2"/>
                  </a:solidFill>
                </a:rPr>
                <a:t>Research</a:t>
              </a:r>
              <a:r>
                <a:rPr lang="fr-FR" sz="788" dirty="0">
                  <a:solidFill>
                    <a:schemeClr val="tx2"/>
                  </a:solidFill>
                </a:rPr>
                <a:t> </a:t>
              </a:r>
              <a:r>
                <a:rPr lang="fr-FR" sz="788" dirty="0" err="1">
                  <a:solidFill>
                    <a:schemeClr val="tx2"/>
                  </a:solidFill>
                </a:rPr>
                <a:t>Involving</a:t>
              </a:r>
              <a:r>
                <a:rPr lang="fr-FR" sz="788" dirty="0">
                  <a:solidFill>
                    <a:schemeClr val="tx2"/>
                  </a:solidFill>
                </a:rPr>
                <a:t> the Human Person</a:t>
              </a:r>
            </a:p>
            <a:p>
              <a:r>
                <a:rPr lang="fr-FR" sz="788" b="1" dirty="0">
                  <a:solidFill>
                    <a:schemeClr val="tx2"/>
                  </a:solidFill>
                </a:rPr>
                <a:t>INDS : </a:t>
              </a:r>
              <a:r>
                <a:rPr lang="fr-FR" sz="788" dirty="0">
                  <a:solidFill>
                    <a:schemeClr val="tx2"/>
                  </a:solidFill>
                </a:rPr>
                <a:t>National Institute for </a:t>
              </a:r>
              <a:r>
                <a:rPr lang="fr-FR" sz="788" dirty="0" err="1">
                  <a:solidFill>
                    <a:schemeClr val="tx2"/>
                  </a:solidFill>
                </a:rPr>
                <a:t>Health</a:t>
              </a:r>
              <a:r>
                <a:rPr lang="fr-FR" sz="788" dirty="0">
                  <a:solidFill>
                    <a:schemeClr val="tx2"/>
                  </a:solidFill>
                </a:rPr>
                <a:t> Data</a:t>
              </a:r>
            </a:p>
            <a:p>
              <a:r>
                <a:rPr lang="fr-FR" sz="788" b="1" dirty="0">
                  <a:solidFill>
                    <a:schemeClr val="tx2"/>
                  </a:solidFill>
                </a:rPr>
                <a:t>CEREES : </a:t>
              </a:r>
              <a:r>
                <a:rPr lang="fr-FR" sz="788" dirty="0">
                  <a:solidFill>
                    <a:schemeClr val="tx2"/>
                  </a:solidFill>
                </a:rPr>
                <a:t>Expert </a:t>
              </a:r>
              <a:r>
                <a:rPr lang="fr-FR" sz="788" dirty="0" err="1">
                  <a:solidFill>
                    <a:schemeClr val="tx2"/>
                  </a:solidFill>
                </a:rPr>
                <a:t>committee</a:t>
              </a:r>
              <a:r>
                <a:rPr lang="fr-FR" sz="788" dirty="0">
                  <a:solidFill>
                    <a:schemeClr val="tx2"/>
                  </a:solidFill>
                </a:rPr>
                <a:t> for </a:t>
              </a:r>
              <a:r>
                <a:rPr lang="fr-FR" sz="788" dirty="0" err="1">
                  <a:solidFill>
                    <a:schemeClr val="tx2"/>
                  </a:solidFill>
                </a:rPr>
                <a:t>health-related</a:t>
              </a:r>
              <a:r>
                <a:rPr lang="fr-FR" sz="788" dirty="0">
                  <a:solidFill>
                    <a:schemeClr val="tx2"/>
                  </a:solidFill>
                </a:rPr>
                <a:t> </a:t>
              </a:r>
              <a:r>
                <a:rPr lang="fr-FR" sz="788" dirty="0" err="1">
                  <a:solidFill>
                    <a:schemeClr val="tx2"/>
                  </a:solidFill>
                </a:rPr>
                <a:t>research</a:t>
              </a:r>
              <a:r>
                <a:rPr lang="fr-FR" sz="788" dirty="0">
                  <a:solidFill>
                    <a:schemeClr val="tx2"/>
                  </a:solidFill>
                </a:rPr>
                <a:t>, </a:t>
              </a:r>
              <a:r>
                <a:rPr lang="fr-FR" sz="788" dirty="0" err="1">
                  <a:solidFill>
                    <a:schemeClr val="tx2"/>
                  </a:solidFill>
                </a:rPr>
                <a:t>studies</a:t>
              </a:r>
              <a:r>
                <a:rPr lang="fr-FR" sz="788" dirty="0">
                  <a:solidFill>
                    <a:schemeClr val="tx2"/>
                  </a:solidFill>
                </a:rPr>
                <a:t> and </a:t>
              </a:r>
              <a:r>
                <a:rPr lang="fr-FR" sz="788" dirty="0" err="1">
                  <a:solidFill>
                    <a:schemeClr val="tx2"/>
                  </a:solidFill>
                </a:rPr>
                <a:t>assessment</a:t>
              </a:r>
              <a:r>
                <a:rPr lang="fr-FR" sz="788" b="1" dirty="0" err="1">
                  <a:solidFill>
                    <a:schemeClr val="tx2"/>
                  </a:solidFill>
                </a:rPr>
                <a:t>s</a:t>
              </a:r>
              <a:endParaRPr lang="fr-FR" sz="788" b="1" dirty="0">
                <a:solidFill>
                  <a:schemeClr val="tx2"/>
                </a:solidFill>
              </a:endParaRPr>
            </a:p>
            <a:p>
              <a:r>
                <a:rPr lang="fr-FR" sz="788" b="1" dirty="0">
                  <a:solidFill>
                    <a:schemeClr val="tx2"/>
                  </a:solidFill>
                </a:rPr>
                <a:t>CPP : </a:t>
              </a:r>
              <a:r>
                <a:rPr lang="fr-FR" sz="788" dirty="0" err="1">
                  <a:solidFill>
                    <a:schemeClr val="tx2"/>
                  </a:solidFill>
                </a:rPr>
                <a:t>Committee</a:t>
              </a:r>
              <a:r>
                <a:rPr lang="fr-FR" sz="788" dirty="0">
                  <a:solidFill>
                    <a:schemeClr val="tx2"/>
                  </a:solidFill>
                </a:rPr>
                <a:t> for the Protection of </a:t>
              </a:r>
              <a:r>
                <a:rPr lang="fr-FR" sz="788" dirty="0" err="1">
                  <a:solidFill>
                    <a:schemeClr val="tx2"/>
                  </a:solidFill>
                </a:rPr>
                <a:t>Individuals</a:t>
              </a:r>
              <a:endParaRPr lang="fr-FR" sz="788" dirty="0">
                <a:solidFill>
                  <a:schemeClr val="tx2"/>
                </a:solidFill>
              </a:endParaRPr>
            </a:p>
            <a:p>
              <a:r>
                <a:rPr lang="fr-FR" sz="788" b="1" dirty="0">
                  <a:solidFill>
                    <a:schemeClr val="tx2"/>
                  </a:solidFill>
                </a:rPr>
                <a:t>CNIL : </a:t>
              </a:r>
              <a:r>
                <a:rPr lang="fr-FR" sz="788" dirty="0">
                  <a:solidFill>
                    <a:schemeClr val="tx2"/>
                  </a:solidFill>
                </a:rPr>
                <a:t>French Data Protection </a:t>
              </a:r>
              <a:r>
                <a:rPr lang="fr-FR" sz="788" dirty="0" err="1">
                  <a:solidFill>
                    <a:schemeClr val="tx2"/>
                  </a:solidFill>
                </a:rPr>
                <a:t>authority</a:t>
              </a:r>
              <a:br>
                <a:rPr lang="fr-FR" sz="788" b="1" dirty="0">
                  <a:solidFill>
                    <a:schemeClr val="tx2"/>
                  </a:solidFill>
                </a:rPr>
              </a:br>
              <a:endParaRPr lang="fr-FR" sz="788" i="1" dirty="0">
                <a:solidFill>
                  <a:schemeClr val="tx2"/>
                </a:solidFill>
              </a:endParaRPr>
            </a:p>
          </p:txBody>
        </p:sp>
        <p:sp>
          <p:nvSpPr>
            <p:cNvPr id="65" name="Rectangle 64"/>
            <p:cNvSpPr/>
            <p:nvPr/>
          </p:nvSpPr>
          <p:spPr>
            <a:xfrm>
              <a:off x="-359109" y="1601456"/>
              <a:ext cx="8381027" cy="4412323"/>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endParaRPr lang="fr-FR" sz="788" i="1" dirty="0">
                <a:solidFill>
                  <a:schemeClr val="tx2"/>
                </a:solidFill>
              </a:endParaRPr>
            </a:p>
          </p:txBody>
        </p:sp>
      </p:grpSp>
      <p:cxnSp>
        <p:nvCxnSpPr>
          <p:cNvPr id="35" name="Connecteur droit avec flèche 34"/>
          <p:cNvCxnSpPr/>
          <p:nvPr/>
        </p:nvCxnSpPr>
        <p:spPr>
          <a:xfrm flipV="1">
            <a:off x="1706320" y="3695150"/>
            <a:ext cx="1186831" cy="4187"/>
          </a:xfrm>
          <a:prstGeom prst="straightConnector1">
            <a:avLst/>
          </a:prstGeom>
          <a:ln w="9525">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37" name="Connecteur droit avec flèche 36"/>
          <p:cNvCxnSpPr/>
          <p:nvPr/>
        </p:nvCxnSpPr>
        <p:spPr>
          <a:xfrm flipV="1">
            <a:off x="3689667" y="3662723"/>
            <a:ext cx="1588796" cy="12488"/>
          </a:xfrm>
          <a:prstGeom prst="straightConnector1">
            <a:avLst/>
          </a:prstGeom>
          <a:ln>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7" name="Connecteur droit avec flèche 56"/>
          <p:cNvCxnSpPr>
            <a:endCxn id="72" idx="1"/>
          </p:cNvCxnSpPr>
          <p:nvPr/>
        </p:nvCxnSpPr>
        <p:spPr>
          <a:xfrm flipV="1">
            <a:off x="3639538" y="2461842"/>
            <a:ext cx="454964" cy="8910"/>
          </a:xfrm>
          <a:prstGeom prst="straightConnector1">
            <a:avLst/>
          </a:prstGeom>
          <a:ln>
            <a:solidFill>
              <a:schemeClr val="accent1"/>
            </a:solidFill>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8" name="Connecteur en angle 57"/>
          <p:cNvCxnSpPr/>
          <p:nvPr/>
        </p:nvCxnSpPr>
        <p:spPr>
          <a:xfrm flipV="1">
            <a:off x="4599837" y="2465554"/>
            <a:ext cx="242896" cy="2180"/>
          </a:xfrm>
          <a:prstGeom prst="bentConnector3">
            <a:avLst>
              <a:gd name="adj1" fmla="val 50000"/>
            </a:avLst>
          </a:prstGeom>
          <a:ln w="9525">
            <a:solidFill>
              <a:schemeClr val="accent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3520759" y="2043413"/>
            <a:ext cx="697510" cy="382862"/>
          </a:xfrm>
          <a:prstGeom prst="rect">
            <a:avLst/>
          </a:prstGeom>
          <a:noFill/>
        </p:spPr>
        <p:txBody>
          <a:bodyPr wrap="square" rtlCol="0">
            <a:spAutoFit/>
          </a:bodyPr>
          <a:lstStyle/>
          <a:p>
            <a:pPr algn="ctr">
              <a:lnSpc>
                <a:spcPct val="120000"/>
              </a:lnSpc>
            </a:pPr>
            <a:r>
              <a:rPr lang="fr-FR" sz="825" dirty="0" err="1">
                <a:solidFill>
                  <a:schemeClr val="accent1"/>
                </a:solidFill>
              </a:rPr>
              <a:t>Randow</a:t>
            </a:r>
            <a:r>
              <a:rPr lang="fr-FR" sz="825" dirty="0">
                <a:solidFill>
                  <a:schemeClr val="accent1"/>
                </a:solidFill>
              </a:rPr>
              <a:t> </a:t>
            </a:r>
            <a:r>
              <a:rPr lang="fr-FR" sz="825" dirty="0" err="1">
                <a:solidFill>
                  <a:schemeClr val="accent1"/>
                </a:solidFill>
              </a:rPr>
              <a:t>draw</a:t>
            </a:r>
            <a:endParaRPr lang="fr-FR" sz="825" dirty="0">
              <a:solidFill>
                <a:schemeClr val="accent1"/>
              </a:solidFill>
            </a:endParaRPr>
          </a:p>
        </p:txBody>
      </p:sp>
      <p:sp>
        <p:nvSpPr>
          <p:cNvPr id="129" name="Rectangle 128"/>
          <p:cNvSpPr/>
          <p:nvPr/>
        </p:nvSpPr>
        <p:spPr>
          <a:xfrm>
            <a:off x="6873365" y="3841605"/>
            <a:ext cx="985212" cy="53517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just"/>
            <a:r>
              <a:rPr lang="en-US" sz="900" b="1" dirty="0">
                <a:solidFill>
                  <a:srgbClr val="4596EC"/>
                </a:solidFill>
              </a:rPr>
              <a:t>Direct implementation after commitment to conformity</a:t>
            </a:r>
            <a:endParaRPr lang="fr-FR" sz="900" b="1" dirty="0">
              <a:solidFill>
                <a:srgbClr val="4596EC"/>
              </a:solidFill>
            </a:endParaRPr>
          </a:p>
        </p:txBody>
      </p:sp>
      <p:sp>
        <p:nvSpPr>
          <p:cNvPr id="135" name="Rectangle 134"/>
          <p:cNvSpPr/>
          <p:nvPr/>
        </p:nvSpPr>
        <p:spPr>
          <a:xfrm>
            <a:off x="6888270" y="1445840"/>
            <a:ext cx="1072224" cy="118571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just"/>
            <a:r>
              <a:rPr lang="en-US" sz="900" b="1" dirty="0">
                <a:solidFill>
                  <a:srgbClr val="4596EC"/>
                </a:solidFill>
              </a:rPr>
              <a:t>Direct implementation after commitment to conformity</a:t>
            </a:r>
            <a:endParaRPr lang="fr-FR" sz="900" b="1" dirty="0">
              <a:solidFill>
                <a:srgbClr val="4596EC"/>
              </a:solidFill>
            </a:endParaRPr>
          </a:p>
        </p:txBody>
      </p:sp>
      <p:sp>
        <p:nvSpPr>
          <p:cNvPr id="148" name="ZoneTexte 147"/>
          <p:cNvSpPr txBox="1"/>
          <p:nvPr/>
        </p:nvSpPr>
        <p:spPr>
          <a:xfrm>
            <a:off x="6083469" y="2011411"/>
            <a:ext cx="336952" cy="230512"/>
          </a:xfrm>
          <a:prstGeom prst="rect">
            <a:avLst/>
          </a:prstGeom>
          <a:noFill/>
        </p:spPr>
        <p:txBody>
          <a:bodyPr wrap="none" rtlCol="0">
            <a:spAutoFit/>
          </a:bodyPr>
          <a:lstStyle/>
          <a:p>
            <a:pPr algn="ctr">
              <a:lnSpc>
                <a:spcPct val="120000"/>
              </a:lnSpc>
            </a:pPr>
            <a:r>
              <a:rPr lang="fr-FR" sz="825" dirty="0">
                <a:solidFill>
                  <a:srgbClr val="0067E1"/>
                </a:solidFill>
              </a:rPr>
              <a:t>yes</a:t>
            </a:r>
          </a:p>
        </p:txBody>
      </p:sp>
      <p:sp>
        <p:nvSpPr>
          <p:cNvPr id="147" name="Rectangle 146"/>
          <p:cNvSpPr/>
          <p:nvPr/>
        </p:nvSpPr>
        <p:spPr>
          <a:xfrm>
            <a:off x="6358787" y="1942590"/>
            <a:ext cx="116732" cy="54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ZoneTexte 154"/>
          <p:cNvSpPr txBox="1"/>
          <p:nvPr/>
        </p:nvSpPr>
        <p:spPr>
          <a:xfrm>
            <a:off x="3913593" y="2538120"/>
            <a:ext cx="795859" cy="334835"/>
          </a:xfrm>
          <a:prstGeom prst="rect">
            <a:avLst/>
          </a:prstGeom>
          <a:noFill/>
        </p:spPr>
        <p:txBody>
          <a:bodyPr wrap="square" rtlCol="0">
            <a:spAutoFit/>
          </a:bodyPr>
          <a:lstStyle/>
          <a:p>
            <a:pPr algn="ctr"/>
            <a:r>
              <a:rPr lang="fr-FR" sz="788" dirty="0">
                <a:solidFill>
                  <a:schemeClr val="tx2"/>
                </a:solidFill>
              </a:rPr>
              <a:t>Favorable opinion</a:t>
            </a:r>
          </a:p>
        </p:txBody>
      </p:sp>
      <p:sp>
        <p:nvSpPr>
          <p:cNvPr id="156" name="ZoneTexte 155"/>
          <p:cNvSpPr txBox="1"/>
          <p:nvPr/>
        </p:nvSpPr>
        <p:spPr>
          <a:xfrm>
            <a:off x="6080423" y="2705770"/>
            <a:ext cx="301686" cy="224357"/>
          </a:xfrm>
          <a:prstGeom prst="rect">
            <a:avLst/>
          </a:prstGeom>
          <a:noFill/>
        </p:spPr>
        <p:txBody>
          <a:bodyPr wrap="none" rtlCol="0">
            <a:spAutoFit/>
          </a:bodyPr>
          <a:lstStyle/>
          <a:p>
            <a:pPr algn="ctr">
              <a:lnSpc>
                <a:spcPct val="120000"/>
              </a:lnSpc>
            </a:pPr>
            <a:r>
              <a:rPr lang="fr-FR" sz="788" dirty="0">
                <a:solidFill>
                  <a:schemeClr val="accent1"/>
                </a:solidFill>
              </a:rPr>
              <a:t>no</a:t>
            </a:r>
          </a:p>
        </p:txBody>
      </p:sp>
      <p:sp>
        <p:nvSpPr>
          <p:cNvPr id="159" name="ZoneTexte 158"/>
          <p:cNvSpPr txBox="1"/>
          <p:nvPr/>
        </p:nvSpPr>
        <p:spPr>
          <a:xfrm>
            <a:off x="6203649" y="3345036"/>
            <a:ext cx="543740" cy="213585"/>
          </a:xfrm>
          <a:prstGeom prst="rect">
            <a:avLst/>
          </a:prstGeom>
          <a:noFill/>
        </p:spPr>
        <p:txBody>
          <a:bodyPr wrap="none" rtlCol="0">
            <a:spAutoFit/>
          </a:bodyPr>
          <a:lstStyle/>
          <a:p>
            <a:pPr algn="ctr"/>
            <a:r>
              <a:rPr lang="fr-FR" sz="788" dirty="0">
                <a:solidFill>
                  <a:schemeClr val="tx2"/>
                </a:solidFill>
              </a:rPr>
              <a:t>Opinion</a:t>
            </a:r>
          </a:p>
        </p:txBody>
      </p:sp>
      <p:sp>
        <p:nvSpPr>
          <p:cNvPr id="166" name="ZoneTexte 165"/>
          <p:cNvSpPr txBox="1"/>
          <p:nvPr/>
        </p:nvSpPr>
        <p:spPr>
          <a:xfrm>
            <a:off x="7018178" y="3114225"/>
            <a:ext cx="790601" cy="213585"/>
          </a:xfrm>
          <a:prstGeom prst="rect">
            <a:avLst/>
          </a:prstGeom>
          <a:noFill/>
        </p:spPr>
        <p:txBody>
          <a:bodyPr wrap="none" rtlCol="0">
            <a:spAutoFit/>
          </a:bodyPr>
          <a:lstStyle/>
          <a:p>
            <a:pPr algn="ctr"/>
            <a:r>
              <a:rPr lang="fr-FR" sz="788" dirty="0" err="1">
                <a:solidFill>
                  <a:schemeClr val="tx2"/>
                </a:solidFill>
              </a:rPr>
              <a:t>Authorization</a:t>
            </a:r>
            <a:endParaRPr lang="fr-FR" sz="788" dirty="0">
              <a:solidFill>
                <a:schemeClr val="tx2"/>
              </a:solidFill>
            </a:endParaRPr>
          </a:p>
        </p:txBody>
      </p:sp>
      <p:grpSp>
        <p:nvGrpSpPr>
          <p:cNvPr id="169" name="Groupe 168"/>
          <p:cNvGrpSpPr/>
          <p:nvPr/>
        </p:nvGrpSpPr>
        <p:grpSpPr>
          <a:xfrm>
            <a:off x="6296633" y="4390617"/>
            <a:ext cx="2812007" cy="781283"/>
            <a:chOff x="4272757" y="5096218"/>
            <a:chExt cx="3749343" cy="1041711"/>
          </a:xfrm>
        </p:grpSpPr>
        <p:sp>
          <p:nvSpPr>
            <p:cNvPr id="170" name="Rectangle 169"/>
            <p:cNvSpPr/>
            <p:nvPr/>
          </p:nvSpPr>
          <p:spPr>
            <a:xfrm>
              <a:off x="4272757" y="5117278"/>
              <a:ext cx="1938126" cy="1020651"/>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r>
                <a:rPr lang="fr-FR" sz="788" b="1" dirty="0">
                  <a:solidFill>
                    <a:schemeClr val="tx2"/>
                  </a:solidFill>
                </a:rPr>
                <a:t>SIMPLIFICATION</a:t>
              </a:r>
            </a:p>
            <a:p>
              <a:r>
                <a:rPr lang="fr-FR" sz="788" b="1" dirty="0">
                  <a:solidFill>
                    <a:schemeClr val="tx2"/>
                  </a:solidFill>
                </a:rPr>
                <a:t> </a:t>
              </a:r>
            </a:p>
            <a:p>
              <a:r>
                <a:rPr lang="fr-FR" sz="788" b="1" dirty="0">
                  <a:solidFill>
                    <a:schemeClr val="tx2"/>
                  </a:solidFill>
                </a:rPr>
                <a:t>MR</a:t>
              </a:r>
              <a:endParaRPr lang="fr-FR" sz="788" i="1" dirty="0">
                <a:solidFill>
                  <a:schemeClr val="tx2"/>
                </a:solidFill>
              </a:endParaRPr>
            </a:p>
          </p:txBody>
        </p:sp>
        <p:sp>
          <p:nvSpPr>
            <p:cNvPr id="171" name="Rectangle 170"/>
            <p:cNvSpPr/>
            <p:nvPr/>
          </p:nvSpPr>
          <p:spPr>
            <a:xfrm>
              <a:off x="4674708" y="5096218"/>
              <a:ext cx="3347392" cy="1020651"/>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endParaRPr lang="fr-FR" sz="788" b="1" dirty="0">
                <a:solidFill>
                  <a:schemeClr val="tx2"/>
                </a:solidFill>
              </a:endParaRPr>
            </a:p>
            <a:p>
              <a:endParaRPr lang="fr-FR" sz="788" b="1" dirty="0">
                <a:solidFill>
                  <a:schemeClr val="tx2"/>
                </a:solidFill>
              </a:endParaRPr>
            </a:p>
            <a:p>
              <a:r>
                <a:rPr lang="fr-FR" sz="788" i="1" dirty="0">
                  <a:solidFill>
                    <a:schemeClr val="tx2"/>
                  </a:solidFill>
                </a:rPr>
                <a:t>Reference </a:t>
              </a:r>
              <a:r>
                <a:rPr lang="fr-FR" sz="788" i="1" dirty="0" err="1">
                  <a:solidFill>
                    <a:schemeClr val="tx2"/>
                  </a:solidFill>
                </a:rPr>
                <a:t>methodology</a:t>
              </a:r>
              <a:endParaRPr lang="fr-FR" sz="788" i="1" dirty="0">
                <a:solidFill>
                  <a:schemeClr val="tx2"/>
                </a:solidFill>
              </a:endParaRPr>
            </a:p>
          </p:txBody>
        </p:sp>
      </p:grpSp>
      <p:sp>
        <p:nvSpPr>
          <p:cNvPr id="8" name="ZoneTexte 7"/>
          <p:cNvSpPr txBox="1"/>
          <p:nvPr/>
        </p:nvSpPr>
        <p:spPr>
          <a:xfrm>
            <a:off x="2904747" y="2348696"/>
            <a:ext cx="870455" cy="276999"/>
          </a:xfrm>
          <a:prstGeom prst="rect">
            <a:avLst/>
          </a:prstGeom>
          <a:noFill/>
        </p:spPr>
        <p:txBody>
          <a:bodyPr wrap="square" rtlCol="0">
            <a:spAutoFit/>
          </a:bodyPr>
          <a:lstStyle/>
          <a:p>
            <a:r>
              <a:rPr lang="fr-FR" sz="1200" b="1" dirty="0">
                <a:solidFill>
                  <a:schemeClr val="tx2"/>
                </a:solidFill>
              </a:rPr>
              <a:t>CNRIPH</a:t>
            </a:r>
          </a:p>
        </p:txBody>
      </p:sp>
      <p:cxnSp>
        <p:nvCxnSpPr>
          <p:cNvPr id="77" name="Connecteur droit avec flèche 76"/>
          <p:cNvCxnSpPr/>
          <p:nvPr/>
        </p:nvCxnSpPr>
        <p:spPr>
          <a:xfrm>
            <a:off x="1661874" y="2459490"/>
            <a:ext cx="1184393" cy="4705"/>
          </a:xfrm>
          <a:prstGeom prst="straightConnector1">
            <a:avLst/>
          </a:prstGeom>
          <a:ln w="9525">
            <a:prstDash val="sysDash"/>
            <a:tailEnd type="triangle"/>
          </a:ln>
        </p:spPr>
        <p:style>
          <a:lnRef idx="1">
            <a:schemeClr val="accent2"/>
          </a:lnRef>
          <a:fillRef idx="0">
            <a:schemeClr val="accent2"/>
          </a:fillRef>
          <a:effectRef idx="0">
            <a:schemeClr val="accent2"/>
          </a:effectRef>
          <a:fontRef idx="minor">
            <a:schemeClr val="tx1"/>
          </a:fontRef>
        </p:style>
      </p:cxnSp>
      <p:sp>
        <p:nvSpPr>
          <p:cNvPr id="26" name="ZoneTexte 25"/>
          <p:cNvSpPr txBox="1"/>
          <p:nvPr/>
        </p:nvSpPr>
        <p:spPr>
          <a:xfrm>
            <a:off x="4890362" y="2375281"/>
            <a:ext cx="986201" cy="346249"/>
          </a:xfrm>
          <a:prstGeom prst="rect">
            <a:avLst/>
          </a:prstGeom>
          <a:noFill/>
        </p:spPr>
        <p:txBody>
          <a:bodyPr wrap="square" rtlCol="0">
            <a:spAutoFit/>
          </a:bodyPr>
          <a:lstStyle/>
          <a:p>
            <a:r>
              <a:rPr lang="fr-FR" sz="825" dirty="0">
                <a:solidFill>
                  <a:schemeClr val="tx2"/>
                </a:solidFill>
              </a:rPr>
              <a:t>In compliance </a:t>
            </a:r>
            <a:r>
              <a:rPr lang="fr-FR" sz="825" dirty="0" err="1">
                <a:solidFill>
                  <a:schemeClr val="tx2"/>
                </a:solidFill>
              </a:rPr>
              <a:t>with</a:t>
            </a:r>
            <a:r>
              <a:rPr lang="fr-FR" sz="825" dirty="0">
                <a:solidFill>
                  <a:schemeClr val="tx2"/>
                </a:solidFill>
              </a:rPr>
              <a:t> MR ? </a:t>
            </a:r>
          </a:p>
        </p:txBody>
      </p:sp>
      <p:cxnSp>
        <p:nvCxnSpPr>
          <p:cNvPr id="84" name="Connecteur en angle 83"/>
          <p:cNvCxnSpPr/>
          <p:nvPr/>
        </p:nvCxnSpPr>
        <p:spPr>
          <a:xfrm flipV="1">
            <a:off x="5832279" y="1978453"/>
            <a:ext cx="1053017" cy="498230"/>
          </a:xfrm>
          <a:prstGeom prst="bentConnector3">
            <a:avLst>
              <a:gd name="adj1" fmla="val 50000"/>
            </a:avLst>
          </a:prstGeom>
          <a:ln>
            <a:solidFill>
              <a:srgbClr val="0067E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92" name="Connecteur en angle 91"/>
          <p:cNvCxnSpPr/>
          <p:nvPr/>
        </p:nvCxnSpPr>
        <p:spPr>
          <a:xfrm>
            <a:off x="5924193" y="2471530"/>
            <a:ext cx="858652" cy="545096"/>
          </a:xfrm>
          <a:prstGeom prst="bentConnector3">
            <a:avLst>
              <a:gd name="adj1" fmla="val 50000"/>
            </a:avLst>
          </a:prstGeom>
          <a:ln>
            <a:solidFill>
              <a:srgbClr val="0067E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06" name="ZoneTexte 105"/>
          <p:cNvSpPr txBox="1"/>
          <p:nvPr/>
        </p:nvSpPr>
        <p:spPr>
          <a:xfrm>
            <a:off x="2865834" y="3571284"/>
            <a:ext cx="986201" cy="346249"/>
          </a:xfrm>
          <a:prstGeom prst="rect">
            <a:avLst/>
          </a:prstGeom>
          <a:noFill/>
        </p:spPr>
        <p:txBody>
          <a:bodyPr wrap="square" rtlCol="0">
            <a:spAutoFit/>
          </a:bodyPr>
          <a:lstStyle/>
          <a:p>
            <a:r>
              <a:rPr lang="fr-FR" sz="825" dirty="0">
                <a:solidFill>
                  <a:schemeClr val="tx2"/>
                </a:solidFill>
              </a:rPr>
              <a:t>In compliance </a:t>
            </a:r>
            <a:r>
              <a:rPr lang="fr-FR" sz="825" dirty="0" err="1">
                <a:solidFill>
                  <a:schemeClr val="tx2"/>
                </a:solidFill>
              </a:rPr>
              <a:t>with</a:t>
            </a:r>
            <a:r>
              <a:rPr lang="fr-FR" sz="825" dirty="0">
                <a:solidFill>
                  <a:schemeClr val="tx2"/>
                </a:solidFill>
              </a:rPr>
              <a:t> MR ? </a:t>
            </a:r>
          </a:p>
        </p:txBody>
      </p:sp>
      <p:cxnSp>
        <p:nvCxnSpPr>
          <p:cNvPr id="108" name="Connecteur en angle 107"/>
          <p:cNvCxnSpPr/>
          <p:nvPr/>
        </p:nvCxnSpPr>
        <p:spPr>
          <a:xfrm flipV="1">
            <a:off x="4963978" y="3291708"/>
            <a:ext cx="558323" cy="371434"/>
          </a:xfrm>
          <a:prstGeom prst="bentConnector3">
            <a:avLst>
              <a:gd name="adj1" fmla="val 50000"/>
            </a:avLst>
          </a:prstGeom>
          <a:ln>
            <a:solidFill>
              <a:srgbClr val="0067E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0" name="Connecteur en angle 109"/>
          <p:cNvCxnSpPr/>
          <p:nvPr/>
        </p:nvCxnSpPr>
        <p:spPr>
          <a:xfrm>
            <a:off x="4951897" y="3663142"/>
            <a:ext cx="1854933" cy="505403"/>
          </a:xfrm>
          <a:prstGeom prst="bentConnector3">
            <a:avLst>
              <a:gd name="adj1" fmla="val 15928"/>
            </a:avLst>
          </a:prstGeom>
          <a:ln>
            <a:solidFill>
              <a:srgbClr val="0067E1"/>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114" name="ZoneTexte 113"/>
          <p:cNvSpPr txBox="1"/>
          <p:nvPr/>
        </p:nvSpPr>
        <p:spPr>
          <a:xfrm>
            <a:off x="4976016" y="3959675"/>
            <a:ext cx="330540" cy="224357"/>
          </a:xfrm>
          <a:prstGeom prst="rect">
            <a:avLst/>
          </a:prstGeom>
          <a:noFill/>
        </p:spPr>
        <p:txBody>
          <a:bodyPr wrap="none" rtlCol="0">
            <a:spAutoFit/>
          </a:bodyPr>
          <a:lstStyle/>
          <a:p>
            <a:pPr algn="ctr">
              <a:lnSpc>
                <a:spcPct val="120000"/>
              </a:lnSpc>
            </a:pPr>
            <a:r>
              <a:rPr lang="fr-FR" sz="788" dirty="0">
                <a:solidFill>
                  <a:srgbClr val="0067E1"/>
                </a:solidFill>
              </a:rPr>
              <a:t>yes</a:t>
            </a:r>
          </a:p>
        </p:txBody>
      </p:sp>
      <p:sp>
        <p:nvSpPr>
          <p:cNvPr id="122" name="ZoneTexte 121"/>
          <p:cNvSpPr txBox="1"/>
          <p:nvPr/>
        </p:nvSpPr>
        <p:spPr>
          <a:xfrm>
            <a:off x="4962165" y="3366607"/>
            <a:ext cx="306495" cy="230512"/>
          </a:xfrm>
          <a:prstGeom prst="rect">
            <a:avLst/>
          </a:prstGeom>
          <a:noFill/>
        </p:spPr>
        <p:txBody>
          <a:bodyPr wrap="none" rtlCol="0">
            <a:spAutoFit/>
          </a:bodyPr>
          <a:lstStyle/>
          <a:p>
            <a:pPr algn="ctr">
              <a:lnSpc>
                <a:spcPct val="120000"/>
              </a:lnSpc>
            </a:pPr>
            <a:r>
              <a:rPr lang="fr-FR" sz="825" dirty="0">
                <a:solidFill>
                  <a:schemeClr val="accent1"/>
                </a:solidFill>
              </a:rPr>
              <a:t>no</a:t>
            </a:r>
          </a:p>
        </p:txBody>
      </p:sp>
      <p:sp>
        <p:nvSpPr>
          <p:cNvPr id="2" name="Rectangle 1"/>
          <p:cNvSpPr/>
          <p:nvPr/>
        </p:nvSpPr>
        <p:spPr>
          <a:xfrm>
            <a:off x="5354240" y="3812167"/>
            <a:ext cx="1328747" cy="549381"/>
          </a:xfrm>
          <a:prstGeom prst="rect">
            <a:avLst/>
          </a:prstGeom>
        </p:spPr>
        <p:txBody>
          <a:bodyPr wrap="square">
            <a:spAutoFit/>
          </a:bodyPr>
          <a:lstStyle/>
          <a:p>
            <a:pPr algn="just">
              <a:lnSpc>
                <a:spcPct val="120000"/>
              </a:lnSpc>
            </a:pPr>
            <a:r>
              <a:rPr lang="fr-FR" sz="825" dirty="0">
                <a:solidFill>
                  <a:schemeClr val="accent1"/>
                </a:solidFill>
              </a:rPr>
              <a:t>+ </a:t>
            </a:r>
            <a:r>
              <a:rPr lang="en-US" sz="825" dirty="0">
                <a:solidFill>
                  <a:schemeClr val="accent1"/>
                </a:solidFill>
              </a:rPr>
              <a:t>health data platform information for RNIPH directory registration</a:t>
            </a:r>
            <a:endParaRPr lang="fr-FR" sz="825" dirty="0">
              <a:solidFill>
                <a:schemeClr val="accent1"/>
              </a:solidFill>
            </a:endParaRPr>
          </a:p>
        </p:txBody>
      </p:sp>
      <p:cxnSp>
        <p:nvCxnSpPr>
          <p:cNvPr id="52" name="Connecteur droit avec flèche 51"/>
          <p:cNvCxnSpPr/>
          <p:nvPr/>
        </p:nvCxnSpPr>
        <p:spPr>
          <a:xfrm>
            <a:off x="6042093" y="3291556"/>
            <a:ext cx="236221" cy="0"/>
          </a:xfrm>
          <a:prstGeom prst="straightConnector1">
            <a:avLst/>
          </a:prstGeom>
          <a:ln>
            <a:solidFill>
              <a:schemeClr val="accent1"/>
            </a:solidFill>
            <a:prstDash val="sysDash"/>
            <a:tailEnd type="triangle"/>
          </a:ln>
        </p:spPr>
        <p:style>
          <a:lnRef idx="1">
            <a:schemeClr val="accent2"/>
          </a:lnRef>
          <a:fillRef idx="0">
            <a:schemeClr val="accent2"/>
          </a:fillRef>
          <a:effectRef idx="0">
            <a:schemeClr val="accent2"/>
          </a:effectRef>
          <a:fontRef idx="minor">
            <a:schemeClr val="tx1"/>
          </a:fontRef>
        </p:style>
      </p:cxnSp>
      <p:cxnSp>
        <p:nvCxnSpPr>
          <p:cNvPr id="54" name="Connecteur droit avec flèche 53"/>
          <p:cNvCxnSpPr/>
          <p:nvPr/>
        </p:nvCxnSpPr>
        <p:spPr>
          <a:xfrm>
            <a:off x="6828371" y="3291556"/>
            <a:ext cx="236221" cy="0"/>
          </a:xfrm>
          <a:prstGeom prst="straightConnector1">
            <a:avLst/>
          </a:prstGeom>
          <a:ln>
            <a:solidFill>
              <a:schemeClr val="accent1"/>
            </a:solidFill>
            <a:prstDash val="sysDash"/>
            <a:tailEnd type="triangle"/>
          </a:ln>
        </p:spPr>
        <p:style>
          <a:lnRef idx="1">
            <a:schemeClr val="accent2"/>
          </a:lnRef>
          <a:fillRef idx="0">
            <a:schemeClr val="accent2"/>
          </a:fillRef>
          <a:effectRef idx="0">
            <a:schemeClr val="accent2"/>
          </a:effectRef>
          <a:fontRef idx="minor">
            <a:schemeClr val="tx1"/>
          </a:fontRef>
        </p:style>
      </p:cxnSp>
      <p:sp>
        <p:nvSpPr>
          <p:cNvPr id="10" name="Rectangle 9"/>
          <p:cNvSpPr/>
          <p:nvPr/>
        </p:nvSpPr>
        <p:spPr>
          <a:xfrm>
            <a:off x="4847842" y="2643748"/>
            <a:ext cx="1430471" cy="253916"/>
          </a:xfrm>
          <a:prstGeom prst="rect">
            <a:avLst/>
          </a:prstGeom>
        </p:spPr>
        <p:txBody>
          <a:bodyPr wrap="square">
            <a:spAutoFit/>
          </a:bodyPr>
          <a:lstStyle/>
          <a:p>
            <a:r>
              <a:rPr lang="fr-FR" sz="1050" b="1" dirty="0">
                <a:solidFill>
                  <a:srgbClr val="0067E1"/>
                </a:solidFill>
              </a:rPr>
              <a:t>(</a:t>
            </a:r>
            <a:r>
              <a:rPr lang="fr-FR" sz="900" b="1" dirty="0">
                <a:solidFill>
                  <a:schemeClr val="accent2"/>
                </a:solidFill>
              </a:rPr>
              <a:t>MR</a:t>
            </a:r>
            <a:r>
              <a:rPr lang="fr-FR" sz="825" b="1" dirty="0">
                <a:solidFill>
                  <a:schemeClr val="accent2"/>
                </a:solidFill>
              </a:rPr>
              <a:t> </a:t>
            </a:r>
            <a:r>
              <a:rPr lang="fr-FR" sz="900" b="1" dirty="0">
                <a:solidFill>
                  <a:srgbClr val="0067E1"/>
                </a:solidFill>
              </a:rPr>
              <a:t>001-002-003)</a:t>
            </a:r>
          </a:p>
        </p:txBody>
      </p:sp>
      <p:sp>
        <p:nvSpPr>
          <p:cNvPr id="11" name="Rectangle 10"/>
          <p:cNvSpPr/>
          <p:nvPr/>
        </p:nvSpPr>
        <p:spPr>
          <a:xfrm>
            <a:off x="3672986" y="3717302"/>
            <a:ext cx="1203132" cy="369332"/>
          </a:xfrm>
          <a:prstGeom prst="rect">
            <a:avLst/>
          </a:prstGeom>
        </p:spPr>
        <p:txBody>
          <a:bodyPr wrap="square">
            <a:spAutoFit/>
          </a:bodyPr>
          <a:lstStyle/>
          <a:p>
            <a:r>
              <a:rPr lang="fr-FR" sz="900" b="1" dirty="0">
                <a:solidFill>
                  <a:srgbClr val="FF0000"/>
                </a:solidFill>
              </a:rPr>
              <a:t>(MR 004, 005, 006, 007, 008)</a:t>
            </a:r>
          </a:p>
        </p:txBody>
      </p:sp>
      <p:sp>
        <p:nvSpPr>
          <p:cNvPr id="12" name="Espace réservé de la date 11"/>
          <p:cNvSpPr>
            <a:spLocks noGrp="1"/>
          </p:cNvSpPr>
          <p:nvPr>
            <p:ph type="dt" sz="half" idx="10"/>
          </p:nvPr>
        </p:nvSpPr>
        <p:spPr>
          <a:xfrm>
            <a:off x="2294384" y="6424237"/>
            <a:ext cx="2133600" cy="297238"/>
          </a:xfrm>
        </p:spPr>
        <p:txBody>
          <a:bodyPr/>
          <a:lstStyle/>
          <a:p>
            <a:r>
              <a:rPr lang="fr-FR"/>
              <a:t>2025</a:t>
            </a:r>
            <a:endParaRPr lang="fr-FR" dirty="0"/>
          </a:p>
        </p:txBody>
      </p:sp>
      <p:sp>
        <p:nvSpPr>
          <p:cNvPr id="13" name="Espace réservé du pied de page 12"/>
          <p:cNvSpPr>
            <a:spLocks noGrp="1"/>
          </p:cNvSpPr>
          <p:nvPr>
            <p:ph type="ftr" sz="quarter" idx="11"/>
          </p:nvPr>
        </p:nvSpPr>
        <p:spPr/>
        <p:txBody>
          <a:bodyPr/>
          <a:lstStyle/>
          <a:p>
            <a:r>
              <a:rPr lang="fr-FR"/>
              <a:t>Hélène GUIMIOT</a:t>
            </a:r>
          </a:p>
        </p:txBody>
      </p:sp>
      <p:sp>
        <p:nvSpPr>
          <p:cNvPr id="3" name="Espace réservé du numéro de diapositive 2">
            <a:extLst>
              <a:ext uri="{FF2B5EF4-FFF2-40B4-BE49-F238E27FC236}">
                <a16:creationId xmlns:a16="http://schemas.microsoft.com/office/drawing/2014/main" id="{8AF43614-5B34-44E7-801C-9D43017DA524}"/>
              </a:ext>
            </a:extLst>
          </p:cNvPr>
          <p:cNvSpPr>
            <a:spLocks noGrp="1"/>
          </p:cNvSpPr>
          <p:nvPr>
            <p:ph type="sldNum" sz="quarter" idx="12"/>
          </p:nvPr>
        </p:nvSpPr>
        <p:spPr/>
        <p:txBody>
          <a:bodyPr/>
          <a:lstStyle/>
          <a:p>
            <a:fld id="{0579DC97-5D12-4D9B-BA49-CCEB784B454D}" type="slidenum">
              <a:rPr lang="fr-FR" smtClean="0"/>
              <a:pPr/>
              <a:t>13</a:t>
            </a:fld>
            <a:endParaRPr lang="fr-FR"/>
          </a:p>
        </p:txBody>
      </p:sp>
    </p:spTree>
    <p:extLst>
      <p:ext uri="{BB962C8B-B14F-4D97-AF65-F5344CB8AC3E}">
        <p14:creationId xmlns:p14="http://schemas.microsoft.com/office/powerpoint/2010/main" val="1066835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1A98F7-0FAD-4BA8-8523-9611E359EC7F}"/>
              </a:ext>
            </a:extLst>
          </p:cNvPr>
          <p:cNvSpPr>
            <a:spLocks noGrp="1"/>
          </p:cNvSpPr>
          <p:nvPr>
            <p:ph type="title"/>
          </p:nvPr>
        </p:nvSpPr>
        <p:spPr/>
        <p:txBody>
          <a:bodyPr/>
          <a:lstStyle/>
          <a:p>
            <a:r>
              <a:rPr lang="fr-FR" sz="2400" dirty="0" err="1"/>
              <a:t>Create</a:t>
            </a:r>
            <a:r>
              <a:rPr lang="fr-FR" sz="2400" dirty="0"/>
              <a:t> a </a:t>
            </a:r>
            <a:r>
              <a:rPr lang="fr-FR" sz="2400" dirty="0" err="1"/>
              <a:t>common</a:t>
            </a:r>
            <a:r>
              <a:rPr lang="fr-FR" sz="2400" dirty="0"/>
              <a:t> </a:t>
            </a:r>
            <a:r>
              <a:rPr lang="fr-FR" sz="2400" dirty="0" err="1"/>
              <a:t>framework</a:t>
            </a:r>
            <a:r>
              <a:rPr lang="fr-FR" sz="2400" dirty="0"/>
              <a:t> of </a:t>
            </a:r>
            <a:r>
              <a:rPr lang="fr-FR" sz="2400" dirty="0" err="1"/>
              <a:t>enforceable</a:t>
            </a:r>
            <a:r>
              <a:rPr lang="fr-FR" sz="2400" dirty="0"/>
              <a:t> guidance</a:t>
            </a:r>
          </a:p>
        </p:txBody>
      </p:sp>
      <p:sp>
        <p:nvSpPr>
          <p:cNvPr id="3" name="Espace réservé du contenu 2">
            <a:extLst>
              <a:ext uri="{FF2B5EF4-FFF2-40B4-BE49-F238E27FC236}">
                <a16:creationId xmlns:a16="http://schemas.microsoft.com/office/drawing/2014/main" id="{4DFA2C3E-173B-4D5A-977B-CED7696896F3}"/>
              </a:ext>
            </a:extLst>
          </p:cNvPr>
          <p:cNvSpPr>
            <a:spLocks noGrp="1"/>
          </p:cNvSpPr>
          <p:nvPr>
            <p:ph idx="1"/>
          </p:nvPr>
        </p:nvSpPr>
        <p:spPr>
          <a:xfrm>
            <a:off x="845586" y="1556792"/>
            <a:ext cx="8073473" cy="3754980"/>
          </a:xfrm>
        </p:spPr>
        <p:txBody>
          <a:bodyPr>
            <a:normAutofit fontScale="47500" lnSpcReduction="20000"/>
          </a:bodyPr>
          <a:lstStyle/>
          <a:p>
            <a:pPr lvl="1" algn="just"/>
            <a:endParaRPr lang="en-US" sz="1500" dirty="0">
              <a:latin typeface="Georgia" panose="02040502050405020303" pitchFamily="18" charset="0"/>
            </a:endParaRPr>
          </a:p>
          <a:p>
            <a:pPr algn="just"/>
            <a:r>
              <a:rPr lang="fr-FR" sz="3300" dirty="0" err="1">
                <a:solidFill>
                  <a:schemeClr val="accent2">
                    <a:lumMod val="75000"/>
                  </a:schemeClr>
                </a:solidFill>
                <a:latin typeface="+mj-lt"/>
              </a:rPr>
              <a:t>Complex</a:t>
            </a:r>
            <a:r>
              <a:rPr lang="fr-FR" sz="3300" dirty="0">
                <a:solidFill>
                  <a:schemeClr val="accent2">
                    <a:lumMod val="75000"/>
                  </a:schemeClr>
                </a:solidFill>
                <a:latin typeface="+mj-lt"/>
              </a:rPr>
              <a:t> </a:t>
            </a:r>
            <a:r>
              <a:rPr lang="fr-FR" sz="3300" dirty="0" err="1">
                <a:solidFill>
                  <a:schemeClr val="accent2">
                    <a:lumMod val="75000"/>
                  </a:schemeClr>
                </a:solidFill>
                <a:latin typeface="+mj-lt"/>
              </a:rPr>
              <a:t>legal</a:t>
            </a:r>
            <a:r>
              <a:rPr lang="fr-FR" sz="3300" dirty="0">
                <a:solidFill>
                  <a:schemeClr val="accent2">
                    <a:lumMod val="75000"/>
                  </a:schemeClr>
                </a:solidFill>
                <a:latin typeface="+mj-lt"/>
              </a:rPr>
              <a:t> </a:t>
            </a:r>
            <a:r>
              <a:rPr lang="fr-FR" sz="3300" dirty="0" err="1">
                <a:solidFill>
                  <a:schemeClr val="accent2">
                    <a:lumMod val="75000"/>
                  </a:schemeClr>
                </a:solidFill>
                <a:latin typeface="+mj-lt"/>
              </a:rPr>
              <a:t>environment</a:t>
            </a:r>
            <a:r>
              <a:rPr lang="fr-FR" sz="3300" dirty="0">
                <a:solidFill>
                  <a:schemeClr val="accent2">
                    <a:lumMod val="75000"/>
                  </a:schemeClr>
                </a:solidFill>
                <a:latin typeface="+mj-lt"/>
              </a:rPr>
              <a:t> to monitor sensitive </a:t>
            </a:r>
            <a:r>
              <a:rPr lang="fr-FR" sz="3300" dirty="0" err="1">
                <a:solidFill>
                  <a:schemeClr val="accent2">
                    <a:lumMod val="75000"/>
                  </a:schemeClr>
                </a:solidFill>
                <a:latin typeface="+mj-lt"/>
              </a:rPr>
              <a:t>activities</a:t>
            </a:r>
            <a:r>
              <a:rPr lang="fr-FR" sz="3300" dirty="0">
                <a:solidFill>
                  <a:schemeClr val="accent2">
                    <a:lumMod val="75000"/>
                  </a:schemeClr>
                </a:solidFill>
                <a:latin typeface="+mj-lt"/>
              </a:rPr>
              <a:t> and data </a:t>
            </a:r>
            <a:r>
              <a:rPr lang="fr-FR" sz="3300" dirty="0" err="1">
                <a:solidFill>
                  <a:schemeClr val="accent2">
                    <a:lumMod val="75000"/>
                  </a:schemeClr>
                </a:solidFill>
                <a:latin typeface="+mj-lt"/>
              </a:rPr>
              <a:t>processing</a:t>
            </a:r>
            <a:r>
              <a:rPr lang="fr-FR" sz="3300" dirty="0">
                <a:solidFill>
                  <a:schemeClr val="accent2">
                    <a:lumMod val="75000"/>
                  </a:schemeClr>
                </a:solidFill>
                <a:latin typeface="+mj-lt"/>
              </a:rPr>
              <a:t> </a:t>
            </a:r>
          </a:p>
          <a:p>
            <a:pPr marL="0" indent="0" algn="just">
              <a:buNone/>
            </a:pPr>
            <a:endParaRPr lang="fr-FR" sz="3300" dirty="0">
              <a:solidFill>
                <a:schemeClr val="accent2">
                  <a:lumMod val="75000"/>
                </a:schemeClr>
              </a:solidFill>
              <a:latin typeface="+mj-lt"/>
            </a:endParaRPr>
          </a:p>
          <a:p>
            <a:pPr lvl="1" algn="just"/>
            <a:r>
              <a:rPr lang="en-US" sz="3300" dirty="0">
                <a:solidFill>
                  <a:schemeClr val="tx1"/>
                </a:solidFill>
                <a:latin typeface="+mj-lt"/>
              </a:rPr>
              <a:t>Needs to </a:t>
            </a:r>
            <a:r>
              <a:rPr lang="en-US" sz="3300" dirty="0">
                <a:solidFill>
                  <a:schemeClr val="accent2">
                    <a:lumMod val="75000"/>
                  </a:schemeClr>
                </a:solidFill>
                <a:latin typeface="+mj-lt"/>
              </a:rPr>
              <a:t>be legally, scientifically, ethically irreproachable</a:t>
            </a:r>
            <a:r>
              <a:rPr lang="en-US" sz="3300" dirty="0">
                <a:solidFill>
                  <a:schemeClr val="tx1"/>
                </a:solidFill>
                <a:latin typeface="+mj-lt"/>
              </a:rPr>
              <a:t> and to respect the main principles in order to </a:t>
            </a:r>
            <a:r>
              <a:rPr lang="en-US" sz="3300" dirty="0">
                <a:solidFill>
                  <a:schemeClr val="accent2">
                    <a:lumMod val="75000"/>
                  </a:schemeClr>
                </a:solidFill>
                <a:latin typeface="+mj-lt"/>
              </a:rPr>
              <a:t>guarantee the quality of research and its results</a:t>
            </a:r>
            <a:r>
              <a:rPr lang="en-US" sz="3300" dirty="0">
                <a:solidFill>
                  <a:schemeClr val="tx1"/>
                </a:solidFill>
                <a:latin typeface="+mj-lt"/>
              </a:rPr>
              <a:t> </a:t>
            </a:r>
          </a:p>
          <a:p>
            <a:pPr lvl="1" algn="just"/>
            <a:r>
              <a:rPr lang="en-US" sz="3300" dirty="0">
                <a:solidFill>
                  <a:schemeClr val="tx1"/>
                </a:solidFill>
                <a:latin typeface="+mj-lt"/>
              </a:rPr>
              <a:t>Need to </a:t>
            </a:r>
            <a:r>
              <a:rPr lang="en-US" sz="3300" dirty="0">
                <a:solidFill>
                  <a:schemeClr val="accent2">
                    <a:lumMod val="75000"/>
                  </a:schemeClr>
                </a:solidFill>
                <a:latin typeface="+mj-lt"/>
              </a:rPr>
              <a:t>create a common framework</a:t>
            </a:r>
            <a:r>
              <a:rPr lang="en-US" sz="3300" dirty="0">
                <a:solidFill>
                  <a:schemeClr val="tx1"/>
                </a:solidFill>
                <a:latin typeface="+mj-lt"/>
              </a:rPr>
              <a:t>, adapted to </a:t>
            </a:r>
            <a:r>
              <a:rPr lang="en-US" sz="3300" dirty="0">
                <a:solidFill>
                  <a:schemeClr val="accent2">
                    <a:lumMod val="75000"/>
                  </a:schemeClr>
                </a:solidFill>
                <a:latin typeface="+mj-lt"/>
              </a:rPr>
              <a:t>sectoral practices </a:t>
            </a:r>
            <a:r>
              <a:rPr lang="en-US" sz="3300" dirty="0">
                <a:solidFill>
                  <a:schemeClr val="tx1"/>
                </a:solidFill>
                <a:latin typeface="+mj-lt"/>
              </a:rPr>
              <a:t>in order to develop the main principles of the GDPR </a:t>
            </a:r>
          </a:p>
          <a:p>
            <a:pPr lvl="1" algn="just"/>
            <a:r>
              <a:rPr lang="en-US" sz="3300" dirty="0">
                <a:latin typeface="+mj-lt"/>
              </a:rPr>
              <a:t>A simplification tool (a single declaration of conformity)</a:t>
            </a:r>
          </a:p>
          <a:p>
            <a:pPr lvl="1" algn="just"/>
            <a:r>
              <a:rPr lang="en-US" sz="3300" dirty="0">
                <a:latin typeface="+mj-lt"/>
              </a:rPr>
              <a:t>Principle of accountability </a:t>
            </a:r>
          </a:p>
          <a:p>
            <a:pPr lvl="1" algn="just"/>
            <a:r>
              <a:rPr lang="en-US" sz="3300" dirty="0">
                <a:latin typeface="+mj-lt"/>
              </a:rPr>
              <a:t>Legal and technical compliance framework :</a:t>
            </a:r>
          </a:p>
          <a:p>
            <a:pPr lvl="2" algn="just"/>
            <a:r>
              <a:rPr lang="en-US" sz="3300" dirty="0">
                <a:latin typeface="+mj-lt"/>
              </a:rPr>
              <a:t>nature of data processed</a:t>
            </a:r>
          </a:p>
          <a:p>
            <a:pPr lvl="2" algn="just"/>
            <a:r>
              <a:rPr lang="en-US" sz="3300" dirty="0">
                <a:latin typeface="+mj-lt"/>
              </a:rPr>
              <a:t>data recipients (directly and indirectly identifying) ;</a:t>
            </a:r>
          </a:p>
          <a:p>
            <a:pPr lvl="2" algn="just"/>
            <a:r>
              <a:rPr lang="en-US" sz="3300" dirty="0">
                <a:latin typeface="+mj-lt"/>
              </a:rPr>
              <a:t>procedures for informing and exercising rights ;</a:t>
            </a:r>
          </a:p>
          <a:p>
            <a:pPr lvl="2" algn="just"/>
            <a:r>
              <a:rPr lang="en-US" sz="3300" dirty="0">
                <a:latin typeface="+mj-lt"/>
              </a:rPr>
              <a:t>technical and organizational measures;</a:t>
            </a:r>
          </a:p>
          <a:p>
            <a:pPr lvl="2" algn="just"/>
            <a:r>
              <a:rPr lang="en-US" sz="3300" dirty="0">
                <a:latin typeface="+mj-lt"/>
              </a:rPr>
              <a:t>data transfers outside the European Union;</a:t>
            </a:r>
          </a:p>
          <a:p>
            <a:pPr lvl="2" algn="just"/>
            <a:r>
              <a:rPr lang="en-US" sz="3300" dirty="0">
                <a:latin typeface="+mj-lt"/>
              </a:rPr>
              <a:t>etc.</a:t>
            </a:r>
            <a:endParaRPr lang="fr-FR" sz="3300" dirty="0">
              <a:latin typeface="+mj-lt"/>
            </a:endParaRPr>
          </a:p>
          <a:p>
            <a:endParaRPr lang="fr-FR" dirty="0"/>
          </a:p>
          <a:p>
            <a:endParaRPr lang="fr-FR" dirty="0"/>
          </a:p>
        </p:txBody>
      </p:sp>
      <p:sp>
        <p:nvSpPr>
          <p:cNvPr id="5" name="Espace réservé du pied de page 4">
            <a:extLst>
              <a:ext uri="{FF2B5EF4-FFF2-40B4-BE49-F238E27FC236}">
                <a16:creationId xmlns:a16="http://schemas.microsoft.com/office/drawing/2014/main" id="{8C644D8F-1AE4-4190-BAE5-3B56986317E2}"/>
              </a:ext>
            </a:extLst>
          </p:cNvPr>
          <p:cNvSpPr>
            <a:spLocks noGrp="1"/>
          </p:cNvSpPr>
          <p:nvPr>
            <p:ph type="ftr" sz="quarter" idx="11"/>
          </p:nvPr>
        </p:nvSpPr>
        <p:spPr>
          <a:xfrm>
            <a:off x="1817694" y="5624514"/>
            <a:ext cx="3618402" cy="273844"/>
          </a:xfrm>
        </p:spPr>
        <p:txBody>
          <a:bodyPr/>
          <a:lstStyle/>
          <a:p>
            <a:r>
              <a:rPr lang="fr-FR"/>
              <a:t>Hélène GUIMIOT</a:t>
            </a:r>
            <a:endParaRPr lang="fr-FR" dirty="0"/>
          </a:p>
        </p:txBody>
      </p:sp>
      <p:sp>
        <p:nvSpPr>
          <p:cNvPr id="4" name="Espace réservé de la date 3">
            <a:extLst>
              <a:ext uri="{FF2B5EF4-FFF2-40B4-BE49-F238E27FC236}">
                <a16:creationId xmlns:a16="http://schemas.microsoft.com/office/drawing/2014/main" id="{A5B87D16-FAE2-462C-A177-5FE32908D6C6}"/>
              </a:ext>
            </a:extLst>
          </p:cNvPr>
          <p:cNvSpPr>
            <a:spLocks noGrp="1"/>
          </p:cNvSpPr>
          <p:nvPr>
            <p:ph type="dt" sz="half" idx="10"/>
          </p:nvPr>
        </p:nvSpPr>
        <p:spPr/>
        <p:txBody>
          <a:bodyPr/>
          <a:lstStyle/>
          <a:p>
            <a:r>
              <a:rPr lang="fr-FR"/>
              <a:t>2025</a:t>
            </a:r>
          </a:p>
        </p:txBody>
      </p:sp>
      <p:sp>
        <p:nvSpPr>
          <p:cNvPr id="6" name="Espace réservé du numéro de diapositive 5">
            <a:extLst>
              <a:ext uri="{FF2B5EF4-FFF2-40B4-BE49-F238E27FC236}">
                <a16:creationId xmlns:a16="http://schemas.microsoft.com/office/drawing/2014/main" id="{57343064-27B0-42E0-83E7-3C356786DA07}"/>
              </a:ext>
            </a:extLst>
          </p:cNvPr>
          <p:cNvSpPr>
            <a:spLocks noGrp="1"/>
          </p:cNvSpPr>
          <p:nvPr>
            <p:ph type="sldNum" sz="quarter" idx="12"/>
          </p:nvPr>
        </p:nvSpPr>
        <p:spPr/>
        <p:txBody>
          <a:bodyPr/>
          <a:lstStyle/>
          <a:p>
            <a:fld id="{0579DC97-5D12-4D9B-BA49-CCEB784B454D}" type="slidenum">
              <a:rPr lang="fr-FR" smtClean="0"/>
              <a:pPr/>
              <a:t>14</a:t>
            </a:fld>
            <a:endParaRPr lang="fr-FR"/>
          </a:p>
        </p:txBody>
      </p:sp>
    </p:spTree>
    <p:extLst>
      <p:ext uri="{BB962C8B-B14F-4D97-AF65-F5344CB8AC3E}">
        <p14:creationId xmlns:p14="http://schemas.microsoft.com/office/powerpoint/2010/main" val="3782083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C705F8-343B-41A6-8FD8-BD134CCC2432}"/>
              </a:ext>
            </a:extLst>
          </p:cNvPr>
          <p:cNvSpPr>
            <a:spLocks noGrp="1"/>
          </p:cNvSpPr>
          <p:nvPr>
            <p:ph type="title"/>
          </p:nvPr>
        </p:nvSpPr>
        <p:spPr/>
        <p:txBody>
          <a:bodyPr/>
          <a:lstStyle/>
          <a:p>
            <a:r>
              <a:rPr lang="en-US" sz="2800" dirty="0">
                <a:solidFill>
                  <a:srgbClr val="0070C0"/>
                </a:solidFill>
              </a:rPr>
              <a:t>French specificities in health research on data</a:t>
            </a:r>
            <a:endParaRPr lang="fr-FR" sz="2800" dirty="0">
              <a:solidFill>
                <a:srgbClr val="0070C0"/>
              </a:solidFill>
            </a:endParaRPr>
          </a:p>
        </p:txBody>
      </p:sp>
      <p:sp>
        <p:nvSpPr>
          <p:cNvPr id="3" name="Espace réservé du contenu 2">
            <a:extLst>
              <a:ext uri="{FF2B5EF4-FFF2-40B4-BE49-F238E27FC236}">
                <a16:creationId xmlns:a16="http://schemas.microsoft.com/office/drawing/2014/main" id="{8F0D8FE7-B8BE-4660-BCD8-64062E6814B9}"/>
              </a:ext>
            </a:extLst>
          </p:cNvPr>
          <p:cNvSpPr>
            <a:spLocks noGrp="1"/>
          </p:cNvSpPr>
          <p:nvPr>
            <p:ph idx="1"/>
          </p:nvPr>
        </p:nvSpPr>
        <p:spPr/>
        <p:txBody>
          <a:bodyPr>
            <a:normAutofit/>
          </a:bodyPr>
          <a:lstStyle/>
          <a:p>
            <a:pPr marL="285750" indent="-285750" algn="just">
              <a:buFont typeface="Wingdings" panose="05000000000000000000" pitchFamily="2" charset="2"/>
              <a:buChar char="Ø"/>
            </a:pPr>
            <a:r>
              <a:rPr lang="en-US" dirty="0">
                <a:solidFill>
                  <a:srgbClr val="FF0000"/>
                </a:solidFill>
              </a:rPr>
              <a:t>Discretionary opt-out right for health data processing </a:t>
            </a:r>
          </a:p>
          <a:p>
            <a:pPr marL="285750" indent="-285750" algn="just">
              <a:buFont typeface="Wingdings" panose="05000000000000000000" pitchFamily="2" charset="2"/>
              <a:buChar char="Ø"/>
            </a:pPr>
            <a:r>
              <a:rPr lang="en-US" dirty="0">
                <a:solidFill>
                  <a:schemeClr val="tx2"/>
                </a:solidFill>
              </a:rPr>
              <a:t>Individual information</a:t>
            </a:r>
          </a:p>
          <a:p>
            <a:pPr lvl="1" algn="just">
              <a:buFont typeface="Arial" panose="020B0604020202020204" pitchFamily="34" charset="0"/>
              <a:buChar char="•"/>
            </a:pPr>
            <a:r>
              <a:rPr lang="en-US" dirty="0">
                <a:solidFill>
                  <a:schemeClr val="tx2"/>
                </a:solidFill>
              </a:rPr>
              <a:t>Layered approach : « transparency gate » : first an </a:t>
            </a:r>
            <a:r>
              <a:rPr lang="en-US" b="1" dirty="0">
                <a:solidFill>
                  <a:schemeClr val="tx2"/>
                </a:solidFill>
              </a:rPr>
              <a:t>individual information and future processing listed on the controller’s website. </a:t>
            </a:r>
          </a:p>
          <a:p>
            <a:pPr marL="285750" indent="-285750" algn="just">
              <a:buFont typeface="Wingdings" panose="05000000000000000000" pitchFamily="2" charset="2"/>
              <a:buChar char="Ø"/>
            </a:pPr>
            <a:r>
              <a:rPr lang="en-US" dirty="0">
                <a:solidFill>
                  <a:schemeClr val="tx2"/>
                </a:solidFill>
              </a:rPr>
              <a:t>Consent for genetic analysis</a:t>
            </a:r>
          </a:p>
          <a:p>
            <a:pPr marL="285750" indent="-285750" algn="just">
              <a:buFont typeface="Wingdings" panose="05000000000000000000" pitchFamily="2" charset="2"/>
              <a:buChar char="Ø"/>
            </a:pPr>
            <a:endParaRPr lang="en-US" dirty="0">
              <a:solidFill>
                <a:schemeClr val="tx2"/>
              </a:solidFill>
            </a:endParaRPr>
          </a:p>
          <a:p>
            <a:endParaRPr lang="en-US" dirty="0"/>
          </a:p>
        </p:txBody>
      </p:sp>
      <p:sp>
        <p:nvSpPr>
          <p:cNvPr id="4" name="Espace réservé de la date 3">
            <a:extLst>
              <a:ext uri="{FF2B5EF4-FFF2-40B4-BE49-F238E27FC236}">
                <a16:creationId xmlns:a16="http://schemas.microsoft.com/office/drawing/2014/main" id="{5A5AC5AA-8E12-48BB-94D0-3881B36D5712}"/>
              </a:ext>
            </a:extLst>
          </p:cNvPr>
          <p:cNvSpPr>
            <a:spLocks noGrp="1"/>
          </p:cNvSpPr>
          <p:nvPr>
            <p:ph type="dt" sz="half" idx="10"/>
          </p:nvPr>
        </p:nvSpPr>
        <p:spPr/>
        <p:txBody>
          <a:bodyPr/>
          <a:lstStyle/>
          <a:p>
            <a:r>
              <a:rPr lang="fr-FR"/>
              <a:t>2025</a:t>
            </a:r>
            <a:endParaRPr lang="fr-FR" dirty="0"/>
          </a:p>
        </p:txBody>
      </p:sp>
      <p:sp>
        <p:nvSpPr>
          <p:cNvPr id="5" name="Espace réservé du pied de page 4">
            <a:extLst>
              <a:ext uri="{FF2B5EF4-FFF2-40B4-BE49-F238E27FC236}">
                <a16:creationId xmlns:a16="http://schemas.microsoft.com/office/drawing/2014/main" id="{EA9B19D8-786E-464C-90F3-54B9D2D3A1A0}"/>
              </a:ext>
            </a:extLst>
          </p:cNvPr>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3A3366FE-DBB5-45C7-B927-36955374EC3D}"/>
              </a:ext>
            </a:extLst>
          </p:cNvPr>
          <p:cNvSpPr>
            <a:spLocks noGrp="1"/>
          </p:cNvSpPr>
          <p:nvPr>
            <p:ph type="sldNum" sz="quarter" idx="12"/>
          </p:nvPr>
        </p:nvSpPr>
        <p:spPr/>
        <p:txBody>
          <a:bodyPr/>
          <a:lstStyle/>
          <a:p>
            <a:fld id="{0579DC97-5D12-4D9B-BA49-CCEB784B454D}" type="slidenum">
              <a:rPr lang="fr-FR" smtClean="0"/>
              <a:pPr/>
              <a:t>15</a:t>
            </a:fld>
            <a:endParaRPr lang="fr-FR"/>
          </a:p>
        </p:txBody>
      </p:sp>
    </p:spTree>
    <p:extLst>
      <p:ext uri="{BB962C8B-B14F-4D97-AF65-F5344CB8AC3E}">
        <p14:creationId xmlns:p14="http://schemas.microsoft.com/office/powerpoint/2010/main" val="3700727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4">
            <a:extLst>
              <a:ext uri="{FF2B5EF4-FFF2-40B4-BE49-F238E27FC236}">
                <a16:creationId xmlns:a16="http://schemas.microsoft.com/office/drawing/2014/main" id="{72C2AD5F-4486-4017-8BCA-1659E46F91E4}"/>
              </a:ext>
            </a:extLst>
          </p:cNvPr>
          <p:cNvSpPr>
            <a:spLocks noGrp="1"/>
          </p:cNvSpPr>
          <p:nvPr>
            <p:ph type="dt" sz="half" idx="10"/>
          </p:nvPr>
        </p:nvSpPr>
        <p:spPr/>
        <p:txBody>
          <a:bodyPr/>
          <a:lstStyle/>
          <a:p>
            <a:r>
              <a:rPr lang="fr-FR"/>
              <a:t>2025</a:t>
            </a:r>
          </a:p>
        </p:txBody>
      </p:sp>
      <p:sp>
        <p:nvSpPr>
          <p:cNvPr id="6" name="Espace réservé du pied de page 5">
            <a:extLst>
              <a:ext uri="{FF2B5EF4-FFF2-40B4-BE49-F238E27FC236}">
                <a16:creationId xmlns:a16="http://schemas.microsoft.com/office/drawing/2014/main" id="{DA04F276-ED07-4CDA-B772-5C7951E704D5}"/>
              </a:ext>
            </a:extLst>
          </p:cNvPr>
          <p:cNvSpPr>
            <a:spLocks noGrp="1"/>
          </p:cNvSpPr>
          <p:nvPr>
            <p:ph type="ftr" sz="quarter" idx="11"/>
          </p:nvPr>
        </p:nvSpPr>
        <p:spPr/>
        <p:txBody>
          <a:bodyPr/>
          <a:lstStyle/>
          <a:p>
            <a:r>
              <a:rPr lang="fr-FR"/>
              <a:t>Hélène GUIMIOT</a:t>
            </a:r>
          </a:p>
        </p:txBody>
      </p:sp>
      <p:sp>
        <p:nvSpPr>
          <p:cNvPr id="7" name="Espace réservé du numéro de diapositive 6">
            <a:extLst>
              <a:ext uri="{FF2B5EF4-FFF2-40B4-BE49-F238E27FC236}">
                <a16:creationId xmlns:a16="http://schemas.microsoft.com/office/drawing/2014/main" id="{91031AA8-6954-4469-9560-3292768C1B96}"/>
              </a:ext>
            </a:extLst>
          </p:cNvPr>
          <p:cNvSpPr>
            <a:spLocks noGrp="1"/>
          </p:cNvSpPr>
          <p:nvPr>
            <p:ph type="sldNum" sz="quarter" idx="12"/>
          </p:nvPr>
        </p:nvSpPr>
        <p:spPr/>
        <p:txBody>
          <a:bodyPr/>
          <a:lstStyle/>
          <a:p>
            <a:fld id="{0579DC97-5D12-4D9B-BA49-CCEB784B454D}" type="slidenum">
              <a:rPr lang="fr-FR" smtClean="0"/>
              <a:pPr/>
              <a:t>16</a:t>
            </a:fld>
            <a:endParaRPr lang="fr-FR"/>
          </a:p>
        </p:txBody>
      </p:sp>
      <p:sp>
        <p:nvSpPr>
          <p:cNvPr id="13" name="Titre 12">
            <a:extLst>
              <a:ext uri="{FF2B5EF4-FFF2-40B4-BE49-F238E27FC236}">
                <a16:creationId xmlns:a16="http://schemas.microsoft.com/office/drawing/2014/main" id="{899ED60D-EB48-4B68-895A-BFA90886D29E}"/>
              </a:ext>
            </a:extLst>
          </p:cNvPr>
          <p:cNvSpPr>
            <a:spLocks noGrp="1"/>
          </p:cNvSpPr>
          <p:nvPr>
            <p:ph type="title"/>
          </p:nvPr>
        </p:nvSpPr>
        <p:spPr>
          <a:xfrm>
            <a:off x="827584" y="2564904"/>
            <a:ext cx="7772400" cy="1362075"/>
          </a:xfrm>
        </p:spPr>
        <p:txBody>
          <a:bodyPr/>
          <a:lstStyle/>
          <a:p>
            <a:pPr algn="ctr"/>
            <a:r>
              <a:rPr lang="fr-FR" dirty="0"/>
              <a:t>REGULATION ON THE EUROPEAN HEALTH DATA SPACE</a:t>
            </a:r>
          </a:p>
        </p:txBody>
      </p:sp>
    </p:spTree>
    <p:extLst>
      <p:ext uri="{BB962C8B-B14F-4D97-AF65-F5344CB8AC3E}">
        <p14:creationId xmlns:p14="http://schemas.microsoft.com/office/powerpoint/2010/main" val="2706946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0F9326-768E-4BE6-BF09-5987887AA5E0}"/>
              </a:ext>
            </a:extLst>
          </p:cNvPr>
          <p:cNvSpPr>
            <a:spLocks noGrp="1"/>
          </p:cNvSpPr>
          <p:nvPr>
            <p:ph type="title"/>
          </p:nvPr>
        </p:nvSpPr>
        <p:spPr/>
        <p:txBody>
          <a:bodyPr/>
          <a:lstStyle/>
          <a:p>
            <a:r>
              <a:rPr lang="fr-FR" sz="3000" dirty="0" err="1">
                <a:solidFill>
                  <a:srgbClr val="4596EC"/>
                </a:solidFill>
              </a:rPr>
              <a:t>European</a:t>
            </a:r>
            <a:r>
              <a:rPr lang="fr-FR" sz="3000" dirty="0">
                <a:solidFill>
                  <a:srgbClr val="4596EC"/>
                </a:solidFill>
              </a:rPr>
              <a:t> </a:t>
            </a:r>
            <a:r>
              <a:rPr lang="fr-FR" sz="3000" dirty="0" err="1">
                <a:solidFill>
                  <a:srgbClr val="4596EC"/>
                </a:solidFill>
              </a:rPr>
              <a:t>Health</a:t>
            </a:r>
            <a:r>
              <a:rPr lang="fr-FR" sz="3000" dirty="0">
                <a:solidFill>
                  <a:srgbClr val="4596EC"/>
                </a:solidFill>
              </a:rPr>
              <a:t> Data </a:t>
            </a:r>
            <a:r>
              <a:rPr lang="fr-FR" sz="3000" dirty="0" err="1">
                <a:solidFill>
                  <a:srgbClr val="4596EC"/>
                </a:solidFill>
              </a:rPr>
              <a:t>Space</a:t>
            </a:r>
            <a:r>
              <a:rPr lang="fr-FR" sz="3000" dirty="0">
                <a:solidFill>
                  <a:srgbClr val="4596EC"/>
                </a:solidFill>
              </a:rPr>
              <a:t> (EHDS)</a:t>
            </a:r>
          </a:p>
        </p:txBody>
      </p:sp>
      <p:sp>
        <p:nvSpPr>
          <p:cNvPr id="5" name="Espace réservé de la date 4">
            <a:extLst>
              <a:ext uri="{FF2B5EF4-FFF2-40B4-BE49-F238E27FC236}">
                <a16:creationId xmlns:a16="http://schemas.microsoft.com/office/drawing/2014/main" id="{72C2AD5F-4486-4017-8BCA-1659E46F91E4}"/>
              </a:ext>
            </a:extLst>
          </p:cNvPr>
          <p:cNvSpPr>
            <a:spLocks noGrp="1"/>
          </p:cNvSpPr>
          <p:nvPr>
            <p:ph type="dt" sz="half" idx="10"/>
          </p:nvPr>
        </p:nvSpPr>
        <p:spPr/>
        <p:txBody>
          <a:bodyPr/>
          <a:lstStyle/>
          <a:p>
            <a:r>
              <a:rPr lang="fr-FR"/>
              <a:t>2025</a:t>
            </a:r>
          </a:p>
        </p:txBody>
      </p:sp>
      <p:sp>
        <p:nvSpPr>
          <p:cNvPr id="6" name="Espace réservé du pied de page 5">
            <a:extLst>
              <a:ext uri="{FF2B5EF4-FFF2-40B4-BE49-F238E27FC236}">
                <a16:creationId xmlns:a16="http://schemas.microsoft.com/office/drawing/2014/main" id="{DA04F276-ED07-4CDA-B772-5C7951E704D5}"/>
              </a:ext>
            </a:extLst>
          </p:cNvPr>
          <p:cNvSpPr>
            <a:spLocks noGrp="1"/>
          </p:cNvSpPr>
          <p:nvPr>
            <p:ph type="ftr" sz="quarter" idx="11"/>
          </p:nvPr>
        </p:nvSpPr>
        <p:spPr/>
        <p:txBody>
          <a:bodyPr/>
          <a:lstStyle/>
          <a:p>
            <a:r>
              <a:rPr lang="fr-FR" dirty="0"/>
              <a:t>Hélène GUIMIOT</a:t>
            </a:r>
          </a:p>
        </p:txBody>
      </p:sp>
      <p:sp>
        <p:nvSpPr>
          <p:cNvPr id="7" name="Espace réservé du numéro de diapositive 6">
            <a:extLst>
              <a:ext uri="{FF2B5EF4-FFF2-40B4-BE49-F238E27FC236}">
                <a16:creationId xmlns:a16="http://schemas.microsoft.com/office/drawing/2014/main" id="{91031AA8-6954-4469-9560-3292768C1B96}"/>
              </a:ext>
            </a:extLst>
          </p:cNvPr>
          <p:cNvSpPr>
            <a:spLocks noGrp="1"/>
          </p:cNvSpPr>
          <p:nvPr>
            <p:ph type="sldNum" sz="quarter" idx="12"/>
          </p:nvPr>
        </p:nvSpPr>
        <p:spPr/>
        <p:txBody>
          <a:bodyPr/>
          <a:lstStyle/>
          <a:p>
            <a:fld id="{0579DC97-5D12-4D9B-BA49-CCEB784B454D}" type="slidenum">
              <a:rPr lang="fr-FR" smtClean="0"/>
              <a:pPr/>
              <a:t>17</a:t>
            </a:fld>
            <a:endParaRPr lang="fr-FR"/>
          </a:p>
        </p:txBody>
      </p:sp>
      <p:sp>
        <p:nvSpPr>
          <p:cNvPr id="9" name="Espace réservé du contenu 3">
            <a:extLst>
              <a:ext uri="{FF2B5EF4-FFF2-40B4-BE49-F238E27FC236}">
                <a16:creationId xmlns:a16="http://schemas.microsoft.com/office/drawing/2014/main" id="{E2C098F2-141F-4F2F-A633-7FC589305945}"/>
              </a:ext>
            </a:extLst>
          </p:cNvPr>
          <p:cNvSpPr txBox="1">
            <a:spLocks/>
          </p:cNvSpPr>
          <p:nvPr/>
        </p:nvSpPr>
        <p:spPr>
          <a:xfrm>
            <a:off x="683569" y="4770402"/>
            <a:ext cx="6624736" cy="1143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Tx/>
              <a:buBlip>
                <a:blip r:embed="rId2"/>
              </a:buBlip>
              <a:defRPr sz="28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3"/>
              </a:buBlip>
              <a:defRPr sz="24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4"/>
              </a:buBlip>
              <a:defRPr sz="20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lgn="just">
              <a:buClr>
                <a:srgbClr val="4596EC"/>
              </a:buClr>
              <a:buNone/>
            </a:pPr>
            <a:endParaRPr lang="fr-FR" b="1" dirty="0">
              <a:solidFill>
                <a:schemeClr val="tx2"/>
              </a:solidFill>
            </a:endParaRPr>
          </a:p>
        </p:txBody>
      </p:sp>
      <p:sp>
        <p:nvSpPr>
          <p:cNvPr id="10" name="Espace réservé du contenu 3">
            <a:extLst>
              <a:ext uri="{FF2B5EF4-FFF2-40B4-BE49-F238E27FC236}">
                <a16:creationId xmlns:a16="http://schemas.microsoft.com/office/drawing/2014/main" id="{44674E07-4003-463F-AE3A-704B74C069B1}"/>
              </a:ext>
            </a:extLst>
          </p:cNvPr>
          <p:cNvSpPr txBox="1">
            <a:spLocks/>
          </p:cNvSpPr>
          <p:nvPr/>
        </p:nvSpPr>
        <p:spPr>
          <a:xfrm>
            <a:off x="790672" y="5136682"/>
            <a:ext cx="7717523" cy="81564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Tx/>
              <a:buBlip>
                <a:blip r:embed="rId2"/>
              </a:buBlip>
              <a:defRPr sz="28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3"/>
              </a:buBlip>
              <a:defRPr sz="24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4"/>
              </a:buBlip>
              <a:defRPr sz="20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lgn="just">
              <a:buClr>
                <a:srgbClr val="4596EC"/>
              </a:buClr>
              <a:buFont typeface="Arial" panose="020B0604020202020204" pitchFamily="34" charset="0"/>
              <a:buChar char="•"/>
            </a:pPr>
            <a:endParaRPr lang="fr-FR" sz="1600" b="1" dirty="0">
              <a:solidFill>
                <a:schemeClr val="tx2"/>
              </a:solidFill>
            </a:endParaRPr>
          </a:p>
        </p:txBody>
      </p:sp>
      <p:sp>
        <p:nvSpPr>
          <p:cNvPr id="21" name="Rectangle : coins arrondis 20">
            <a:extLst>
              <a:ext uri="{FF2B5EF4-FFF2-40B4-BE49-F238E27FC236}">
                <a16:creationId xmlns:a16="http://schemas.microsoft.com/office/drawing/2014/main" id="{0E6F5745-4A9E-4922-8FD9-68A1E5C275B7}"/>
              </a:ext>
            </a:extLst>
          </p:cNvPr>
          <p:cNvSpPr/>
          <p:nvPr/>
        </p:nvSpPr>
        <p:spPr>
          <a:xfrm>
            <a:off x="818220" y="1769514"/>
            <a:ext cx="2952328"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1. PRIMARY USE OF HEALTH DATA</a:t>
            </a:r>
          </a:p>
        </p:txBody>
      </p:sp>
      <p:sp>
        <p:nvSpPr>
          <p:cNvPr id="22" name="Rectangle : coins arrondis 21">
            <a:extLst>
              <a:ext uri="{FF2B5EF4-FFF2-40B4-BE49-F238E27FC236}">
                <a16:creationId xmlns:a16="http://schemas.microsoft.com/office/drawing/2014/main" id="{6FE0DE5A-A8A8-41BE-8D65-BE944A5A80F0}"/>
              </a:ext>
            </a:extLst>
          </p:cNvPr>
          <p:cNvSpPr/>
          <p:nvPr/>
        </p:nvSpPr>
        <p:spPr>
          <a:xfrm>
            <a:off x="5265440" y="1769514"/>
            <a:ext cx="3060340"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 SECONDARY USE OF HEALTH DATA</a:t>
            </a:r>
          </a:p>
        </p:txBody>
      </p:sp>
      <p:sp>
        <p:nvSpPr>
          <p:cNvPr id="23" name="Rectangle : coins arrondis 22">
            <a:extLst>
              <a:ext uri="{FF2B5EF4-FFF2-40B4-BE49-F238E27FC236}">
                <a16:creationId xmlns:a16="http://schemas.microsoft.com/office/drawing/2014/main" id="{15F3AC5C-2B33-41FF-ADA9-042E818384FF}"/>
              </a:ext>
            </a:extLst>
          </p:cNvPr>
          <p:cNvSpPr/>
          <p:nvPr/>
        </p:nvSpPr>
        <p:spPr>
          <a:xfrm>
            <a:off x="2627784" y="4098989"/>
            <a:ext cx="4104456" cy="1872208"/>
          </a:xfrm>
          <a:prstGeom prst="round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marL="285750" indent="-285750" algn="just">
              <a:buClr>
                <a:schemeClr val="bg1"/>
              </a:buClr>
              <a:buFont typeface="Wingdings" panose="05000000000000000000" pitchFamily="2" charset="2"/>
              <a:buChar char="§"/>
            </a:pPr>
            <a:r>
              <a:rPr lang="en-US" dirty="0">
                <a:solidFill>
                  <a:schemeClr val="bg1"/>
                </a:solidFill>
              </a:rPr>
              <a:t>Essential for </a:t>
            </a:r>
            <a:r>
              <a:rPr lang="en-US" b="1" dirty="0">
                <a:solidFill>
                  <a:schemeClr val="bg1"/>
                </a:solidFill>
              </a:rPr>
              <a:t>structuring access and governance </a:t>
            </a:r>
          </a:p>
          <a:p>
            <a:pPr marL="285750" indent="-285750" algn="just">
              <a:buClr>
                <a:schemeClr val="bg1"/>
              </a:buClr>
              <a:buFont typeface="Wingdings" panose="05000000000000000000" pitchFamily="2" charset="2"/>
              <a:buChar char="§"/>
            </a:pPr>
            <a:endParaRPr lang="en-US" b="1" dirty="0">
              <a:solidFill>
                <a:schemeClr val="bg1"/>
              </a:solidFill>
            </a:endParaRPr>
          </a:p>
          <a:p>
            <a:pPr marL="285750" indent="-285750" algn="just">
              <a:buClr>
                <a:schemeClr val="bg1"/>
              </a:buClr>
              <a:buFont typeface="Wingdings" panose="05000000000000000000" pitchFamily="2" charset="2"/>
              <a:buChar char="§"/>
            </a:pPr>
            <a:r>
              <a:rPr lang="en-US" dirty="0">
                <a:solidFill>
                  <a:schemeClr val="bg1"/>
                </a:solidFill>
              </a:rPr>
              <a:t>Guaranteeing </a:t>
            </a:r>
            <a:r>
              <a:rPr lang="en-US" b="1" dirty="0">
                <a:solidFill>
                  <a:schemeClr val="bg1"/>
                </a:solidFill>
              </a:rPr>
              <a:t>strong protection of health data </a:t>
            </a:r>
            <a:endParaRPr lang="fr-FR" b="1" dirty="0">
              <a:solidFill>
                <a:schemeClr val="bg1"/>
              </a:solidFill>
            </a:endParaRPr>
          </a:p>
        </p:txBody>
      </p:sp>
    </p:spTree>
    <p:extLst>
      <p:ext uri="{BB962C8B-B14F-4D97-AF65-F5344CB8AC3E}">
        <p14:creationId xmlns:p14="http://schemas.microsoft.com/office/powerpoint/2010/main" val="13976931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8AD97-E7CB-40C2-8974-B6D446D54F05}"/>
              </a:ext>
            </a:extLst>
          </p:cNvPr>
          <p:cNvSpPr>
            <a:spLocks noGrp="1"/>
          </p:cNvSpPr>
          <p:nvPr>
            <p:ph type="title"/>
          </p:nvPr>
        </p:nvSpPr>
        <p:spPr/>
        <p:txBody>
          <a:bodyPr/>
          <a:lstStyle/>
          <a:p>
            <a:pPr algn="l"/>
            <a:r>
              <a:rPr lang="fr-FR" sz="2800" dirty="0">
                <a:solidFill>
                  <a:srgbClr val="4596EC"/>
                </a:solidFill>
              </a:rPr>
              <a:t>I. </a:t>
            </a:r>
            <a:r>
              <a:rPr lang="fr-FR" sz="2800" dirty="0" err="1">
                <a:solidFill>
                  <a:srgbClr val="4596EC"/>
                </a:solidFill>
              </a:rPr>
              <a:t>Primary</a:t>
            </a:r>
            <a:r>
              <a:rPr lang="fr-FR" sz="2800" dirty="0">
                <a:solidFill>
                  <a:srgbClr val="4596EC"/>
                </a:solidFill>
              </a:rPr>
              <a:t> use of </a:t>
            </a:r>
            <a:r>
              <a:rPr lang="fr-FR" sz="2800" dirty="0" err="1">
                <a:solidFill>
                  <a:srgbClr val="4596EC"/>
                </a:solidFill>
              </a:rPr>
              <a:t>health</a:t>
            </a:r>
            <a:r>
              <a:rPr lang="fr-FR" sz="2800" dirty="0">
                <a:solidFill>
                  <a:srgbClr val="4596EC"/>
                </a:solidFill>
              </a:rPr>
              <a:t> data</a:t>
            </a:r>
          </a:p>
        </p:txBody>
      </p:sp>
      <p:sp>
        <p:nvSpPr>
          <p:cNvPr id="3" name="Espace réservé du contenu 2">
            <a:extLst>
              <a:ext uri="{FF2B5EF4-FFF2-40B4-BE49-F238E27FC236}">
                <a16:creationId xmlns:a16="http://schemas.microsoft.com/office/drawing/2014/main" id="{189E57AA-E167-433A-8CD2-09A76AC742B0}"/>
              </a:ext>
            </a:extLst>
          </p:cNvPr>
          <p:cNvSpPr>
            <a:spLocks noGrp="1"/>
          </p:cNvSpPr>
          <p:nvPr>
            <p:ph idx="1"/>
          </p:nvPr>
        </p:nvSpPr>
        <p:spPr>
          <a:xfrm>
            <a:off x="477687" y="1340768"/>
            <a:ext cx="8229600" cy="5015582"/>
          </a:xfrm>
        </p:spPr>
        <p:txBody>
          <a:bodyPr>
            <a:normAutofit fontScale="40000" lnSpcReduction="20000"/>
          </a:bodyPr>
          <a:lstStyle/>
          <a:p>
            <a:pPr marL="0" indent="0" algn="just">
              <a:buNone/>
            </a:pPr>
            <a:endParaRPr lang="fr-FR" sz="5000" dirty="0"/>
          </a:p>
          <a:p>
            <a:pPr algn="just"/>
            <a:r>
              <a:rPr lang="fr-FR" sz="5000" b="1" dirty="0"/>
              <a:t>Access, </a:t>
            </a:r>
            <a:r>
              <a:rPr lang="fr-FR" sz="5000" b="1" dirty="0" err="1"/>
              <a:t>maintain</a:t>
            </a:r>
            <a:r>
              <a:rPr lang="fr-FR" sz="5000" b="1" dirty="0"/>
              <a:t> or restore the </a:t>
            </a:r>
            <a:r>
              <a:rPr lang="fr-FR" sz="5000" b="1" dirty="0" err="1"/>
              <a:t>health</a:t>
            </a:r>
            <a:r>
              <a:rPr lang="fr-FR" sz="5000" b="1" dirty="0"/>
              <a:t> </a:t>
            </a:r>
            <a:r>
              <a:rPr lang="fr-FR" sz="5000" dirty="0"/>
              <a:t>condition of the </a:t>
            </a:r>
            <a:r>
              <a:rPr lang="fr-FR" sz="5000" dirty="0" err="1"/>
              <a:t>European</a:t>
            </a:r>
            <a:r>
              <a:rPr lang="fr-FR" sz="5000" dirty="0"/>
              <a:t> </a:t>
            </a:r>
            <a:r>
              <a:rPr lang="fr-FR" sz="5000" dirty="0" err="1"/>
              <a:t>resident</a:t>
            </a:r>
            <a:r>
              <a:rPr lang="fr-FR" sz="5000" dirty="0"/>
              <a:t> ; </a:t>
            </a:r>
          </a:p>
          <a:p>
            <a:pPr algn="just"/>
            <a:r>
              <a:rPr lang="fr-FR" sz="5000" b="1" dirty="0" err="1"/>
              <a:t>Ensuring</a:t>
            </a:r>
            <a:r>
              <a:rPr lang="fr-FR" sz="5000" b="1" dirty="0"/>
              <a:t> </a:t>
            </a:r>
            <a:r>
              <a:rPr lang="fr-FR" sz="5000" b="1" dirty="0" err="1"/>
              <a:t>confidentiality</a:t>
            </a:r>
            <a:r>
              <a:rPr lang="fr-FR" sz="5000" b="1" dirty="0"/>
              <a:t> </a:t>
            </a:r>
            <a:r>
              <a:rPr lang="fr-FR" sz="5000" dirty="0"/>
              <a:t>and </a:t>
            </a:r>
            <a:r>
              <a:rPr lang="fr-FR" sz="5000" b="1" dirty="0"/>
              <a:t>respect for </a:t>
            </a:r>
            <a:r>
              <a:rPr lang="fr-FR" sz="5000" b="1" dirty="0" err="1"/>
              <a:t>individual</a:t>
            </a:r>
            <a:r>
              <a:rPr lang="fr-FR" sz="5000" b="1" dirty="0"/>
              <a:t> </a:t>
            </a:r>
            <a:r>
              <a:rPr lang="fr-FR" sz="5000" b="1" dirty="0" err="1"/>
              <a:t>rights</a:t>
            </a:r>
            <a:r>
              <a:rPr lang="fr-FR" sz="5000" b="1" dirty="0"/>
              <a:t>. </a:t>
            </a:r>
          </a:p>
          <a:p>
            <a:pPr algn="just"/>
            <a:r>
              <a:rPr lang="fr-FR" sz="5000" dirty="0"/>
              <a:t>T</a:t>
            </a:r>
            <a:r>
              <a:rPr lang="en-US" sz="5000" dirty="0"/>
              <a:t>he information includes </a:t>
            </a:r>
            <a:r>
              <a:rPr lang="en-US" sz="5000" b="1" dirty="0"/>
              <a:t>essential elements </a:t>
            </a:r>
            <a:r>
              <a:rPr lang="en-US" sz="5000" dirty="0"/>
              <a:t>such as the </a:t>
            </a:r>
            <a:r>
              <a:rPr lang="en-US" sz="5000" b="1" dirty="0"/>
              <a:t>patient's medical summary, radiology and lab results, prescriptions, dispensations, and hospital discharge reports ; </a:t>
            </a:r>
            <a:endParaRPr lang="en-US" sz="5000" dirty="0"/>
          </a:p>
          <a:p>
            <a:pPr algn="just"/>
            <a:r>
              <a:rPr lang="en-US" sz="5000" dirty="0"/>
              <a:t>Data shared through a </a:t>
            </a:r>
            <a:r>
              <a:rPr lang="en-US" sz="5000" b="1" dirty="0"/>
              <a:t>European infrastructure ; </a:t>
            </a:r>
          </a:p>
          <a:p>
            <a:pPr algn="just"/>
            <a:r>
              <a:rPr lang="en-US" sz="5000" b="1" dirty="0"/>
              <a:t>Ensuring privacy protection and data security</a:t>
            </a:r>
            <a:r>
              <a:rPr lang="en-US" sz="5000" dirty="0"/>
              <a:t> ; </a:t>
            </a:r>
          </a:p>
          <a:p>
            <a:pPr lvl="2" algn="just"/>
            <a:r>
              <a:rPr lang="en-US" sz="5000" dirty="0">
                <a:latin typeface="+mn-lt"/>
              </a:rPr>
              <a:t>Right to </a:t>
            </a:r>
            <a:r>
              <a:rPr lang="en-US" sz="5000" b="1" dirty="0">
                <a:solidFill>
                  <a:srgbClr val="4596EC"/>
                </a:solidFill>
                <a:latin typeface="+mn-lt"/>
              </a:rPr>
              <a:t>object</a:t>
            </a:r>
            <a:r>
              <a:rPr lang="en-US" sz="5000" dirty="0">
                <a:latin typeface="+mn-lt"/>
              </a:rPr>
              <a:t> ;</a:t>
            </a:r>
          </a:p>
          <a:p>
            <a:pPr lvl="2" algn="just"/>
            <a:r>
              <a:rPr lang="en-US" sz="5000" dirty="0">
                <a:latin typeface="+mn-lt"/>
              </a:rPr>
              <a:t>Right to </a:t>
            </a:r>
            <a:r>
              <a:rPr lang="en-US" sz="5000" b="1" dirty="0">
                <a:solidFill>
                  <a:srgbClr val="4596EC"/>
                </a:solidFill>
                <a:latin typeface="+mn-lt"/>
              </a:rPr>
              <a:t>access</a:t>
            </a:r>
            <a:r>
              <a:rPr lang="en-US" sz="5000" dirty="0">
                <a:latin typeface="+mn-lt"/>
              </a:rPr>
              <a:t> ;</a:t>
            </a:r>
          </a:p>
          <a:p>
            <a:pPr lvl="2" algn="just"/>
            <a:r>
              <a:rPr lang="en-US" sz="5000" dirty="0">
                <a:latin typeface="+mn-lt"/>
              </a:rPr>
              <a:t>Right to </a:t>
            </a:r>
            <a:r>
              <a:rPr lang="en-US" sz="5000" b="1" dirty="0">
                <a:solidFill>
                  <a:srgbClr val="4596EC"/>
                </a:solidFill>
                <a:latin typeface="+mn-lt"/>
              </a:rPr>
              <a:t>insert information </a:t>
            </a:r>
            <a:r>
              <a:rPr lang="en-US" sz="5000" dirty="0">
                <a:latin typeface="+mn-lt"/>
              </a:rPr>
              <a:t>;</a:t>
            </a:r>
          </a:p>
          <a:p>
            <a:pPr lvl="2" algn="just"/>
            <a:r>
              <a:rPr lang="en-US" sz="5000" dirty="0">
                <a:latin typeface="+mn-lt"/>
              </a:rPr>
              <a:t>Right to </a:t>
            </a:r>
            <a:r>
              <a:rPr lang="en-US" sz="5000" b="1" dirty="0">
                <a:solidFill>
                  <a:srgbClr val="4596EC"/>
                </a:solidFill>
                <a:latin typeface="+mn-lt"/>
              </a:rPr>
              <a:t>rectification</a:t>
            </a:r>
            <a:r>
              <a:rPr lang="en-US" sz="5000" dirty="0">
                <a:latin typeface="+mn-lt"/>
              </a:rPr>
              <a:t> ;</a:t>
            </a:r>
          </a:p>
          <a:p>
            <a:pPr lvl="2" algn="just"/>
            <a:r>
              <a:rPr lang="en-US" sz="5000" dirty="0">
                <a:latin typeface="+mn-lt"/>
              </a:rPr>
              <a:t>Right to </a:t>
            </a:r>
            <a:r>
              <a:rPr lang="en-US" sz="5000" b="1" dirty="0">
                <a:solidFill>
                  <a:srgbClr val="4596EC"/>
                </a:solidFill>
                <a:latin typeface="+mn-lt"/>
              </a:rPr>
              <a:t>data portability </a:t>
            </a:r>
            <a:r>
              <a:rPr lang="en-US" sz="5000" dirty="0">
                <a:latin typeface="+mn-lt"/>
              </a:rPr>
              <a:t>;</a:t>
            </a:r>
          </a:p>
          <a:p>
            <a:pPr lvl="2" algn="just"/>
            <a:r>
              <a:rPr lang="en-US" sz="5000" dirty="0">
                <a:latin typeface="+mn-lt"/>
              </a:rPr>
              <a:t>Right to </a:t>
            </a:r>
            <a:r>
              <a:rPr lang="en-US" sz="5000" b="1" dirty="0">
                <a:solidFill>
                  <a:srgbClr val="4596EC"/>
                </a:solidFill>
                <a:latin typeface="+mn-lt"/>
              </a:rPr>
              <a:t>restrict access </a:t>
            </a:r>
            <a:r>
              <a:rPr lang="en-US" sz="5000" dirty="0">
                <a:latin typeface="+mn-lt"/>
              </a:rPr>
              <a:t>and </a:t>
            </a:r>
            <a:r>
              <a:rPr lang="en-US" sz="5000" b="1" dirty="0">
                <a:solidFill>
                  <a:srgbClr val="4596EC"/>
                </a:solidFill>
                <a:latin typeface="+mn-lt"/>
              </a:rPr>
              <a:t>to be informed of any access by caregivers</a:t>
            </a:r>
            <a:r>
              <a:rPr lang="en-US" sz="5000" dirty="0">
                <a:latin typeface="+mn-lt"/>
              </a:rPr>
              <a:t>. </a:t>
            </a:r>
          </a:p>
          <a:p>
            <a:pPr marL="0" indent="0" algn="just">
              <a:buNone/>
            </a:pPr>
            <a:endParaRPr lang="fr-FR" dirty="0"/>
          </a:p>
        </p:txBody>
      </p:sp>
      <p:sp>
        <p:nvSpPr>
          <p:cNvPr id="4" name="Espace réservé de la date 3">
            <a:extLst>
              <a:ext uri="{FF2B5EF4-FFF2-40B4-BE49-F238E27FC236}">
                <a16:creationId xmlns:a16="http://schemas.microsoft.com/office/drawing/2014/main" id="{688E81AB-46B9-42A4-A7B8-7432C1979E87}"/>
              </a:ext>
            </a:extLst>
          </p:cNvPr>
          <p:cNvSpPr>
            <a:spLocks noGrp="1"/>
          </p:cNvSpPr>
          <p:nvPr>
            <p:ph type="dt" sz="half" idx="10"/>
          </p:nvPr>
        </p:nvSpPr>
        <p:spPr/>
        <p:txBody>
          <a:bodyPr/>
          <a:lstStyle/>
          <a:p>
            <a:r>
              <a:rPr lang="fr-FR"/>
              <a:t>2025</a:t>
            </a:r>
          </a:p>
        </p:txBody>
      </p:sp>
      <p:sp>
        <p:nvSpPr>
          <p:cNvPr id="5" name="Espace réservé du pied de page 4">
            <a:extLst>
              <a:ext uri="{FF2B5EF4-FFF2-40B4-BE49-F238E27FC236}">
                <a16:creationId xmlns:a16="http://schemas.microsoft.com/office/drawing/2014/main" id="{BE5F1A1F-9612-444F-8F1F-4E2F436B0EFB}"/>
              </a:ext>
            </a:extLst>
          </p:cNvPr>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7DFAB2D4-507E-4C15-B512-B04B93F29A21}"/>
              </a:ext>
            </a:extLst>
          </p:cNvPr>
          <p:cNvSpPr>
            <a:spLocks noGrp="1"/>
          </p:cNvSpPr>
          <p:nvPr>
            <p:ph type="sldNum" sz="quarter" idx="12"/>
          </p:nvPr>
        </p:nvSpPr>
        <p:spPr/>
        <p:txBody>
          <a:bodyPr/>
          <a:lstStyle/>
          <a:p>
            <a:fld id="{0579DC97-5D12-4D9B-BA49-CCEB784B454D}" type="slidenum">
              <a:rPr lang="fr-FR" smtClean="0"/>
              <a:pPr/>
              <a:t>18</a:t>
            </a:fld>
            <a:endParaRPr lang="fr-FR"/>
          </a:p>
        </p:txBody>
      </p:sp>
    </p:spTree>
    <p:extLst>
      <p:ext uri="{BB962C8B-B14F-4D97-AF65-F5344CB8AC3E}">
        <p14:creationId xmlns:p14="http://schemas.microsoft.com/office/powerpoint/2010/main" val="1555544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8AD97-E7CB-40C2-8974-B6D446D54F05}"/>
              </a:ext>
            </a:extLst>
          </p:cNvPr>
          <p:cNvSpPr>
            <a:spLocks noGrp="1"/>
          </p:cNvSpPr>
          <p:nvPr>
            <p:ph type="title"/>
          </p:nvPr>
        </p:nvSpPr>
        <p:spPr/>
        <p:txBody>
          <a:bodyPr/>
          <a:lstStyle/>
          <a:p>
            <a:pPr algn="l"/>
            <a:r>
              <a:rPr lang="fr-FR" sz="2800" dirty="0">
                <a:solidFill>
                  <a:srgbClr val="4596EC"/>
                </a:solidFill>
              </a:rPr>
              <a:t>II. </a:t>
            </a:r>
            <a:r>
              <a:rPr lang="fr-FR" sz="2800" dirty="0" err="1">
                <a:solidFill>
                  <a:srgbClr val="4596EC"/>
                </a:solidFill>
              </a:rPr>
              <a:t>Secondary</a:t>
            </a:r>
            <a:r>
              <a:rPr lang="fr-FR" sz="2800" dirty="0">
                <a:solidFill>
                  <a:srgbClr val="4596EC"/>
                </a:solidFill>
              </a:rPr>
              <a:t> use of </a:t>
            </a:r>
            <a:r>
              <a:rPr lang="fr-FR" sz="2800" dirty="0" err="1">
                <a:solidFill>
                  <a:srgbClr val="4596EC"/>
                </a:solidFill>
              </a:rPr>
              <a:t>health</a:t>
            </a:r>
            <a:r>
              <a:rPr lang="fr-FR" sz="2800" dirty="0">
                <a:solidFill>
                  <a:srgbClr val="4596EC"/>
                </a:solidFill>
              </a:rPr>
              <a:t> data</a:t>
            </a:r>
          </a:p>
        </p:txBody>
      </p:sp>
      <p:sp>
        <p:nvSpPr>
          <p:cNvPr id="3" name="Espace réservé du contenu 2">
            <a:extLst>
              <a:ext uri="{FF2B5EF4-FFF2-40B4-BE49-F238E27FC236}">
                <a16:creationId xmlns:a16="http://schemas.microsoft.com/office/drawing/2014/main" id="{189E57AA-E167-433A-8CD2-09A76AC742B0}"/>
              </a:ext>
            </a:extLst>
          </p:cNvPr>
          <p:cNvSpPr>
            <a:spLocks noGrp="1"/>
          </p:cNvSpPr>
          <p:nvPr>
            <p:ph idx="1"/>
          </p:nvPr>
        </p:nvSpPr>
        <p:spPr/>
        <p:txBody>
          <a:bodyPr>
            <a:normAutofit fontScale="70000" lnSpcReduction="20000"/>
          </a:bodyPr>
          <a:lstStyle/>
          <a:p>
            <a:pPr marL="0" indent="0" algn="just">
              <a:buNone/>
            </a:pPr>
            <a:r>
              <a:rPr lang="en-GB" b="1" dirty="0"/>
              <a:t>To facilitate and widen the further processing of electronic health data initially collected for other purposes, in particular for : </a:t>
            </a:r>
          </a:p>
          <a:p>
            <a:pPr marL="0" indent="0" algn="just">
              <a:buNone/>
            </a:pPr>
            <a:endParaRPr lang="fr-FR" dirty="0"/>
          </a:p>
          <a:p>
            <a:pPr lvl="0" algn="just"/>
            <a:r>
              <a:rPr lang="en-GB" b="1" dirty="0">
                <a:solidFill>
                  <a:schemeClr val="accent2"/>
                </a:solidFill>
              </a:rPr>
              <a:t>public statistics </a:t>
            </a:r>
            <a:r>
              <a:rPr lang="en-GB" dirty="0"/>
              <a:t>in the health and medico-social sector ;</a:t>
            </a:r>
            <a:endParaRPr lang="fr-FR" dirty="0"/>
          </a:p>
          <a:p>
            <a:pPr lvl="0" algn="just"/>
            <a:r>
              <a:rPr lang="en-GB" b="1" dirty="0">
                <a:solidFill>
                  <a:schemeClr val="accent2"/>
                </a:solidFill>
              </a:rPr>
              <a:t>activities of public interest </a:t>
            </a:r>
            <a:r>
              <a:rPr lang="en-GB" dirty="0">
                <a:solidFill>
                  <a:schemeClr val="tx2"/>
                </a:solidFill>
              </a:rPr>
              <a:t>in the field of health</a:t>
            </a:r>
            <a:r>
              <a:rPr lang="en-GB" dirty="0"/>
              <a:t>, such as protection against cross-border threats or public health surveillance ;</a:t>
            </a:r>
            <a:endParaRPr lang="fr-FR" dirty="0"/>
          </a:p>
          <a:p>
            <a:pPr lvl="0" algn="just"/>
            <a:r>
              <a:rPr lang="en-GB" b="1" dirty="0">
                <a:solidFill>
                  <a:schemeClr val="accent2"/>
                </a:solidFill>
              </a:rPr>
              <a:t>scientific research </a:t>
            </a:r>
            <a:r>
              <a:rPr lang="en-GB" dirty="0"/>
              <a:t>relating to the health sector ;</a:t>
            </a:r>
            <a:endParaRPr lang="fr-FR" dirty="0"/>
          </a:p>
          <a:p>
            <a:pPr lvl="0" algn="just"/>
            <a:r>
              <a:rPr lang="en-GB" dirty="0"/>
              <a:t>activities relating to the </a:t>
            </a:r>
            <a:r>
              <a:rPr lang="en-GB" b="1" dirty="0">
                <a:solidFill>
                  <a:schemeClr val="accent2"/>
                </a:solidFill>
              </a:rPr>
              <a:t>development and innovation of products or services </a:t>
            </a:r>
            <a:r>
              <a:rPr lang="en-GB" dirty="0"/>
              <a:t>contributing to public health or healthcare safety, medicines or medical devices ;</a:t>
            </a:r>
            <a:endParaRPr lang="fr-FR" dirty="0"/>
          </a:p>
          <a:p>
            <a:pPr lvl="0" algn="just"/>
            <a:r>
              <a:rPr lang="en-GB" b="1" dirty="0">
                <a:solidFill>
                  <a:schemeClr val="accent2"/>
                </a:solidFill>
              </a:rPr>
              <a:t>educational activities </a:t>
            </a:r>
            <a:r>
              <a:rPr lang="en-GB" dirty="0"/>
              <a:t>in the health sector.</a:t>
            </a:r>
            <a:endParaRPr lang="fr-FR" dirty="0"/>
          </a:p>
          <a:p>
            <a:endParaRPr lang="fr-FR" dirty="0"/>
          </a:p>
        </p:txBody>
      </p:sp>
      <p:sp>
        <p:nvSpPr>
          <p:cNvPr id="4" name="Espace réservé de la date 3">
            <a:extLst>
              <a:ext uri="{FF2B5EF4-FFF2-40B4-BE49-F238E27FC236}">
                <a16:creationId xmlns:a16="http://schemas.microsoft.com/office/drawing/2014/main" id="{688E81AB-46B9-42A4-A7B8-7432C1979E87}"/>
              </a:ext>
            </a:extLst>
          </p:cNvPr>
          <p:cNvSpPr>
            <a:spLocks noGrp="1"/>
          </p:cNvSpPr>
          <p:nvPr>
            <p:ph type="dt" sz="half" idx="10"/>
          </p:nvPr>
        </p:nvSpPr>
        <p:spPr/>
        <p:txBody>
          <a:bodyPr/>
          <a:lstStyle/>
          <a:p>
            <a:r>
              <a:rPr lang="fr-FR"/>
              <a:t>2025</a:t>
            </a:r>
          </a:p>
        </p:txBody>
      </p:sp>
      <p:sp>
        <p:nvSpPr>
          <p:cNvPr id="5" name="Espace réservé du pied de page 4">
            <a:extLst>
              <a:ext uri="{FF2B5EF4-FFF2-40B4-BE49-F238E27FC236}">
                <a16:creationId xmlns:a16="http://schemas.microsoft.com/office/drawing/2014/main" id="{BE5F1A1F-9612-444F-8F1F-4E2F436B0EFB}"/>
              </a:ext>
            </a:extLst>
          </p:cNvPr>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7DFAB2D4-507E-4C15-B512-B04B93F29A21}"/>
              </a:ext>
            </a:extLst>
          </p:cNvPr>
          <p:cNvSpPr>
            <a:spLocks noGrp="1"/>
          </p:cNvSpPr>
          <p:nvPr>
            <p:ph type="sldNum" sz="quarter" idx="12"/>
          </p:nvPr>
        </p:nvSpPr>
        <p:spPr/>
        <p:txBody>
          <a:bodyPr/>
          <a:lstStyle/>
          <a:p>
            <a:fld id="{0579DC97-5D12-4D9B-BA49-CCEB784B454D}" type="slidenum">
              <a:rPr lang="fr-FR" smtClean="0"/>
              <a:pPr/>
              <a:t>19</a:t>
            </a:fld>
            <a:endParaRPr lang="fr-FR"/>
          </a:p>
        </p:txBody>
      </p:sp>
    </p:spTree>
    <p:extLst>
      <p:ext uri="{BB962C8B-B14F-4D97-AF65-F5344CB8AC3E}">
        <p14:creationId xmlns:p14="http://schemas.microsoft.com/office/powerpoint/2010/main" val="403810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Autofit/>
          </a:bodyPr>
          <a:lstStyle/>
          <a:p>
            <a:pPr>
              <a:lnSpc>
                <a:spcPct val="100000"/>
              </a:lnSpc>
              <a:spcAft>
                <a:spcPts val="600"/>
              </a:spcAft>
            </a:pPr>
            <a:endParaRPr lang="fr-FR" b="1" dirty="0"/>
          </a:p>
          <a:p>
            <a:pPr algn="just">
              <a:lnSpc>
                <a:spcPct val="100000"/>
              </a:lnSpc>
              <a:spcAft>
                <a:spcPts val="600"/>
              </a:spcAft>
            </a:pPr>
            <a:r>
              <a:rPr lang="fr-FR" b="1" dirty="0"/>
              <a:t>French Data Protection </a:t>
            </a:r>
            <a:r>
              <a:rPr lang="fr-FR" b="1" dirty="0" err="1"/>
              <a:t>Authority</a:t>
            </a:r>
            <a:r>
              <a:rPr lang="fr-FR" b="1" dirty="0"/>
              <a:t> = </a:t>
            </a:r>
            <a:r>
              <a:rPr lang="fr-FR" b="1" dirty="0" err="1"/>
              <a:t>Supervisory</a:t>
            </a:r>
            <a:r>
              <a:rPr lang="fr-FR" b="1" dirty="0"/>
              <a:t> </a:t>
            </a:r>
            <a:r>
              <a:rPr lang="fr-FR" b="1" dirty="0" err="1"/>
              <a:t>Authority</a:t>
            </a:r>
            <a:endParaRPr lang="fr-FR" b="1" dirty="0"/>
          </a:p>
          <a:p>
            <a:pPr algn="just">
              <a:lnSpc>
                <a:spcPct val="100000"/>
              </a:lnSpc>
              <a:spcAft>
                <a:spcPts val="600"/>
              </a:spcAft>
            </a:pPr>
            <a:r>
              <a:rPr lang="fr-FR" b="1" dirty="0" err="1"/>
              <a:t>independent</a:t>
            </a:r>
            <a:r>
              <a:rPr lang="fr-FR" b="1" dirty="0"/>
              <a:t> public </a:t>
            </a:r>
            <a:r>
              <a:rPr lang="fr-FR" b="1" dirty="0" err="1"/>
              <a:t>authority</a:t>
            </a:r>
            <a:r>
              <a:rPr lang="fr-FR" b="1" dirty="0"/>
              <a:t> </a:t>
            </a:r>
            <a:r>
              <a:rPr lang="fr-FR" b="1" dirty="0" err="1"/>
              <a:t>responsible</a:t>
            </a:r>
            <a:r>
              <a:rPr lang="fr-FR" b="1" dirty="0"/>
              <a:t> for monitoring the application of the GDPR </a:t>
            </a:r>
          </a:p>
          <a:p>
            <a:pPr algn="just">
              <a:lnSpc>
                <a:spcPct val="100000"/>
              </a:lnSpc>
              <a:spcAft>
                <a:spcPts val="600"/>
              </a:spcAft>
            </a:pPr>
            <a:r>
              <a:rPr lang="fr-FR" b="1" dirty="0" err="1"/>
              <a:t>created</a:t>
            </a:r>
            <a:r>
              <a:rPr lang="fr-FR" b="1" dirty="0"/>
              <a:t> in 1978 </a:t>
            </a:r>
          </a:p>
        </p:txBody>
      </p:sp>
      <p:sp>
        <p:nvSpPr>
          <p:cNvPr id="11" name="Espace réservé du pied de page 1"/>
          <p:cNvSpPr>
            <a:spLocks noGrp="1"/>
          </p:cNvSpPr>
          <p:nvPr>
            <p:ph type="ftr" sz="quarter" idx="11"/>
          </p:nvPr>
        </p:nvSpPr>
        <p:spPr>
          <a:xfrm>
            <a:off x="4052664" y="6356350"/>
            <a:ext cx="2895600" cy="365125"/>
          </a:xfrm>
        </p:spPr>
        <p:txBody>
          <a:bodyPr/>
          <a:lstStyle/>
          <a:p>
            <a:pPr>
              <a:defRPr/>
            </a:pPr>
            <a:r>
              <a:rPr lang="fr-FR"/>
              <a:t>Hélène GUIMIOT</a:t>
            </a:r>
            <a:endParaRPr lang="fr-FR" dirty="0"/>
          </a:p>
        </p:txBody>
      </p:sp>
      <p:sp>
        <p:nvSpPr>
          <p:cNvPr id="13" name="Espace réservé de la date 3"/>
          <p:cNvSpPr>
            <a:spLocks noGrp="1"/>
          </p:cNvSpPr>
          <p:nvPr>
            <p:ph type="dt" sz="half" idx="10"/>
          </p:nvPr>
        </p:nvSpPr>
        <p:spPr>
          <a:xfrm>
            <a:off x="2294384" y="6356350"/>
            <a:ext cx="2133600" cy="365125"/>
          </a:xfrm>
        </p:spPr>
        <p:txBody>
          <a:bodyPr/>
          <a:lstStyle/>
          <a:p>
            <a:r>
              <a:rPr lang="fr-FR"/>
              <a:t>2025</a:t>
            </a:r>
            <a:endParaRPr lang="fr-FR" dirty="0"/>
          </a:p>
        </p:txBody>
      </p:sp>
      <p:pic>
        <p:nvPicPr>
          <p:cNvPr id="8" name="Image 7">
            <a:extLst>
              <a:ext uri="{FF2B5EF4-FFF2-40B4-BE49-F238E27FC236}">
                <a16:creationId xmlns:a16="http://schemas.microsoft.com/office/drawing/2014/main" id="{4836DA4F-316F-44D2-867B-C8C24F1C8C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7704" y="196398"/>
            <a:ext cx="5830797" cy="1403802"/>
          </a:xfrm>
          <a:prstGeom prst="rect">
            <a:avLst/>
          </a:prstGeom>
        </p:spPr>
      </p:pic>
      <p:sp>
        <p:nvSpPr>
          <p:cNvPr id="2" name="Espace réservé du numéro de diapositive 1">
            <a:extLst>
              <a:ext uri="{FF2B5EF4-FFF2-40B4-BE49-F238E27FC236}">
                <a16:creationId xmlns:a16="http://schemas.microsoft.com/office/drawing/2014/main" id="{1843D911-FFDC-4390-8C03-CC29B619EE19}"/>
              </a:ext>
            </a:extLst>
          </p:cNvPr>
          <p:cNvSpPr>
            <a:spLocks noGrp="1"/>
          </p:cNvSpPr>
          <p:nvPr>
            <p:ph type="sldNum" sz="quarter" idx="12"/>
          </p:nvPr>
        </p:nvSpPr>
        <p:spPr/>
        <p:txBody>
          <a:bodyPr/>
          <a:lstStyle/>
          <a:p>
            <a:fld id="{0579DC97-5D12-4D9B-BA49-CCEB784B454D}" type="slidenum">
              <a:rPr lang="fr-FR" smtClean="0"/>
              <a:pPr/>
              <a:t>2</a:t>
            </a:fld>
            <a:endParaRPr lang="fr-FR"/>
          </a:p>
        </p:txBody>
      </p:sp>
    </p:spTree>
    <p:extLst>
      <p:ext uri="{BB962C8B-B14F-4D97-AF65-F5344CB8AC3E}">
        <p14:creationId xmlns:p14="http://schemas.microsoft.com/office/powerpoint/2010/main" val="406157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58AD97-E7CB-40C2-8974-B6D446D54F05}"/>
              </a:ext>
            </a:extLst>
          </p:cNvPr>
          <p:cNvSpPr>
            <a:spLocks noGrp="1"/>
          </p:cNvSpPr>
          <p:nvPr>
            <p:ph type="title"/>
          </p:nvPr>
        </p:nvSpPr>
        <p:spPr>
          <a:xfrm>
            <a:off x="457200" y="274638"/>
            <a:ext cx="8229600" cy="1143000"/>
          </a:xfrm>
        </p:spPr>
        <p:txBody>
          <a:bodyPr/>
          <a:lstStyle/>
          <a:p>
            <a:pPr algn="l"/>
            <a:r>
              <a:rPr lang="fr-FR" sz="2800" dirty="0">
                <a:solidFill>
                  <a:srgbClr val="4596EC"/>
                </a:solidFill>
              </a:rPr>
              <a:t>National </a:t>
            </a:r>
            <a:r>
              <a:rPr lang="fr-FR" sz="2800" dirty="0" err="1">
                <a:solidFill>
                  <a:srgbClr val="4596EC"/>
                </a:solidFill>
              </a:rPr>
              <a:t>one-stop</a:t>
            </a:r>
            <a:r>
              <a:rPr lang="fr-FR" sz="2800" dirty="0">
                <a:solidFill>
                  <a:srgbClr val="4596EC"/>
                </a:solidFill>
              </a:rPr>
              <a:t> shop</a:t>
            </a:r>
          </a:p>
        </p:txBody>
      </p:sp>
      <p:sp>
        <p:nvSpPr>
          <p:cNvPr id="3" name="Espace réservé du contenu 2">
            <a:extLst>
              <a:ext uri="{FF2B5EF4-FFF2-40B4-BE49-F238E27FC236}">
                <a16:creationId xmlns:a16="http://schemas.microsoft.com/office/drawing/2014/main" id="{189E57AA-E167-433A-8CD2-09A76AC742B0}"/>
              </a:ext>
            </a:extLst>
          </p:cNvPr>
          <p:cNvSpPr>
            <a:spLocks noGrp="1"/>
          </p:cNvSpPr>
          <p:nvPr>
            <p:ph idx="1"/>
          </p:nvPr>
        </p:nvSpPr>
        <p:spPr/>
        <p:txBody>
          <a:bodyPr>
            <a:normAutofit/>
          </a:bodyPr>
          <a:lstStyle/>
          <a:p>
            <a:pPr marL="0" indent="0" algn="just">
              <a:buNone/>
            </a:pPr>
            <a:r>
              <a:rPr lang="en-GB" sz="2200" b="1" dirty="0"/>
              <a:t>Each Member State shall create or designate one or more Health data access body </a:t>
            </a:r>
          </a:p>
          <a:p>
            <a:pPr marL="0" indent="0" algn="just">
              <a:buNone/>
            </a:pPr>
            <a:endParaRPr lang="en-GB" sz="2400" b="1" dirty="0"/>
          </a:p>
          <a:p>
            <a:pPr lvl="0" algn="just"/>
            <a:r>
              <a:rPr lang="en-GB" sz="2200" b="1" dirty="0">
                <a:solidFill>
                  <a:srgbClr val="4596EC"/>
                </a:solidFill>
              </a:rPr>
              <a:t>Issue data request </a:t>
            </a:r>
            <a:r>
              <a:rPr lang="en-GB" sz="2200" dirty="0"/>
              <a:t>and </a:t>
            </a:r>
            <a:r>
              <a:rPr lang="en-GB" sz="2200" b="1" dirty="0">
                <a:solidFill>
                  <a:srgbClr val="4596EC"/>
                </a:solidFill>
              </a:rPr>
              <a:t>data permits applications</a:t>
            </a:r>
            <a:r>
              <a:rPr lang="en-GB" sz="2200" dirty="0"/>
              <a:t> (CNILs scope); </a:t>
            </a:r>
            <a:endParaRPr lang="fr-FR" sz="2200" dirty="0"/>
          </a:p>
          <a:p>
            <a:pPr lvl="0" algn="just"/>
            <a:r>
              <a:rPr lang="en-GB" sz="2200" b="1" dirty="0">
                <a:solidFill>
                  <a:srgbClr val="4596EC"/>
                </a:solidFill>
              </a:rPr>
              <a:t>check the compliance of data users </a:t>
            </a:r>
            <a:r>
              <a:rPr lang="en-GB" sz="2200" dirty="0"/>
              <a:t>and </a:t>
            </a:r>
            <a:r>
              <a:rPr lang="en-GB" sz="2200" b="1" dirty="0">
                <a:solidFill>
                  <a:srgbClr val="4596EC"/>
                </a:solidFill>
              </a:rPr>
              <a:t>data holders </a:t>
            </a:r>
            <a:r>
              <a:rPr lang="en-GB" sz="2200" dirty="0"/>
              <a:t>with their respective obligations under the Regulation</a:t>
            </a:r>
            <a:r>
              <a:rPr lang="en-GB" sz="2200" b="1" dirty="0">
                <a:solidFill>
                  <a:srgbClr val="4596EC"/>
                </a:solidFill>
              </a:rPr>
              <a:t> </a:t>
            </a:r>
            <a:r>
              <a:rPr lang="en-GB" sz="2200" dirty="0"/>
              <a:t>(CNILs scope) ; </a:t>
            </a:r>
            <a:endParaRPr lang="en-GB" sz="2200" b="1" dirty="0"/>
          </a:p>
          <a:p>
            <a:pPr lvl="0" algn="just"/>
            <a:r>
              <a:rPr lang="en-GB" sz="2200" b="1" dirty="0">
                <a:solidFill>
                  <a:srgbClr val="4596EC"/>
                </a:solidFill>
              </a:rPr>
              <a:t>make data available </a:t>
            </a:r>
            <a:r>
              <a:rPr lang="en-GB" sz="2200" dirty="0"/>
              <a:t>through a </a:t>
            </a:r>
            <a:r>
              <a:rPr lang="en-GB" sz="2200" b="1" dirty="0">
                <a:solidFill>
                  <a:srgbClr val="4596EC"/>
                </a:solidFill>
              </a:rPr>
              <a:t>secure processing environment </a:t>
            </a:r>
            <a:r>
              <a:rPr lang="en-GB" sz="2200" dirty="0"/>
              <a:t>;</a:t>
            </a:r>
            <a:endParaRPr lang="fr-FR" sz="2200" dirty="0"/>
          </a:p>
          <a:p>
            <a:pPr lvl="0" algn="just"/>
            <a:r>
              <a:rPr lang="en-GB" sz="2200" b="1" dirty="0">
                <a:solidFill>
                  <a:srgbClr val="4596EC"/>
                </a:solidFill>
              </a:rPr>
              <a:t>facilitate cross-border access to data </a:t>
            </a:r>
            <a:r>
              <a:rPr lang="en-GB" sz="2200" dirty="0"/>
              <a:t>for </a:t>
            </a:r>
            <a:r>
              <a:rPr lang="en-GB" sz="2200" b="1" dirty="0">
                <a:solidFill>
                  <a:srgbClr val="4596EC"/>
                </a:solidFill>
              </a:rPr>
              <a:t>secondary use</a:t>
            </a:r>
            <a:r>
              <a:rPr lang="en-GB" sz="2200" dirty="0">
                <a:solidFill>
                  <a:srgbClr val="4596EC"/>
                </a:solidFill>
              </a:rPr>
              <a:t>. </a:t>
            </a:r>
            <a:endParaRPr lang="fr-FR" sz="2200" b="1" dirty="0">
              <a:solidFill>
                <a:srgbClr val="4596EC"/>
              </a:solidFill>
            </a:endParaRPr>
          </a:p>
          <a:p>
            <a:pPr marL="0" lvl="0" indent="0" algn="just">
              <a:buNone/>
            </a:pPr>
            <a:endParaRPr lang="fr-FR" dirty="0"/>
          </a:p>
          <a:p>
            <a:endParaRPr lang="fr-FR" dirty="0"/>
          </a:p>
        </p:txBody>
      </p:sp>
      <p:sp>
        <p:nvSpPr>
          <p:cNvPr id="4" name="Espace réservé de la date 3">
            <a:extLst>
              <a:ext uri="{FF2B5EF4-FFF2-40B4-BE49-F238E27FC236}">
                <a16:creationId xmlns:a16="http://schemas.microsoft.com/office/drawing/2014/main" id="{688E81AB-46B9-42A4-A7B8-7432C1979E87}"/>
              </a:ext>
            </a:extLst>
          </p:cNvPr>
          <p:cNvSpPr>
            <a:spLocks noGrp="1"/>
          </p:cNvSpPr>
          <p:nvPr>
            <p:ph type="dt" sz="half" idx="10"/>
          </p:nvPr>
        </p:nvSpPr>
        <p:spPr/>
        <p:txBody>
          <a:bodyPr/>
          <a:lstStyle/>
          <a:p>
            <a:r>
              <a:rPr lang="fr-FR"/>
              <a:t>2025</a:t>
            </a:r>
          </a:p>
        </p:txBody>
      </p:sp>
      <p:sp>
        <p:nvSpPr>
          <p:cNvPr id="5" name="Espace réservé du pied de page 4">
            <a:extLst>
              <a:ext uri="{FF2B5EF4-FFF2-40B4-BE49-F238E27FC236}">
                <a16:creationId xmlns:a16="http://schemas.microsoft.com/office/drawing/2014/main" id="{BE5F1A1F-9612-444F-8F1F-4E2F436B0EFB}"/>
              </a:ext>
            </a:extLst>
          </p:cNvPr>
          <p:cNvSpPr>
            <a:spLocks noGrp="1"/>
          </p:cNvSpPr>
          <p:nvPr>
            <p:ph type="ftr" sz="quarter" idx="11"/>
          </p:nvPr>
        </p:nvSpPr>
        <p:spPr/>
        <p:txBody>
          <a:bodyPr/>
          <a:lstStyle/>
          <a:p>
            <a:r>
              <a:rPr lang="fr-FR"/>
              <a:t>Hélène GUIMIOT</a:t>
            </a:r>
          </a:p>
        </p:txBody>
      </p:sp>
      <p:sp>
        <p:nvSpPr>
          <p:cNvPr id="6" name="Espace réservé du numéro de diapositive 5">
            <a:extLst>
              <a:ext uri="{FF2B5EF4-FFF2-40B4-BE49-F238E27FC236}">
                <a16:creationId xmlns:a16="http://schemas.microsoft.com/office/drawing/2014/main" id="{7DFAB2D4-507E-4C15-B512-B04B93F29A21}"/>
              </a:ext>
            </a:extLst>
          </p:cNvPr>
          <p:cNvSpPr>
            <a:spLocks noGrp="1"/>
          </p:cNvSpPr>
          <p:nvPr>
            <p:ph type="sldNum" sz="quarter" idx="12"/>
          </p:nvPr>
        </p:nvSpPr>
        <p:spPr/>
        <p:txBody>
          <a:bodyPr/>
          <a:lstStyle/>
          <a:p>
            <a:fld id="{0579DC97-5D12-4D9B-BA49-CCEB784B454D}" type="slidenum">
              <a:rPr lang="fr-FR" smtClean="0"/>
              <a:pPr/>
              <a:t>20</a:t>
            </a:fld>
            <a:endParaRPr lang="fr-FR"/>
          </a:p>
        </p:txBody>
      </p:sp>
    </p:spTree>
    <p:extLst>
      <p:ext uri="{BB962C8B-B14F-4D97-AF65-F5344CB8AC3E}">
        <p14:creationId xmlns:p14="http://schemas.microsoft.com/office/powerpoint/2010/main" val="895114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722312" y="4406900"/>
            <a:ext cx="8314184" cy="1362075"/>
          </a:xfrm>
        </p:spPr>
        <p:txBody>
          <a:bodyPr/>
          <a:lstStyle/>
          <a:p>
            <a:r>
              <a:rPr lang="fr-FR" dirty="0" err="1"/>
              <a:t>Thank</a:t>
            </a:r>
            <a:r>
              <a:rPr lang="fr-FR" dirty="0"/>
              <a:t> </a:t>
            </a:r>
            <a:r>
              <a:rPr lang="fr-FR" dirty="0" err="1"/>
              <a:t>you</a:t>
            </a:r>
            <a:r>
              <a:rPr lang="fr-FR" dirty="0"/>
              <a:t> </a:t>
            </a:r>
          </a:p>
        </p:txBody>
      </p:sp>
      <p:sp>
        <p:nvSpPr>
          <p:cNvPr id="4" name="Espace réservé de la date 3"/>
          <p:cNvSpPr>
            <a:spLocks noGrp="1"/>
          </p:cNvSpPr>
          <p:nvPr>
            <p:ph type="dt" sz="half" idx="10"/>
          </p:nvPr>
        </p:nvSpPr>
        <p:spPr/>
        <p:txBody>
          <a:bodyPr/>
          <a:lstStyle/>
          <a:p>
            <a:r>
              <a:rPr lang="fr-FR"/>
              <a:t>2025</a:t>
            </a:r>
            <a:endParaRPr lang="fr-FR" dirty="0"/>
          </a:p>
        </p:txBody>
      </p:sp>
      <p:sp>
        <p:nvSpPr>
          <p:cNvPr id="2" name="Espace réservé du pied de page 1"/>
          <p:cNvSpPr>
            <a:spLocks noGrp="1"/>
          </p:cNvSpPr>
          <p:nvPr>
            <p:ph type="ftr" sz="quarter" idx="11"/>
          </p:nvPr>
        </p:nvSpPr>
        <p:spPr/>
        <p:txBody>
          <a:bodyPr/>
          <a:lstStyle/>
          <a:p>
            <a:r>
              <a:rPr lang="fr-FR"/>
              <a:t>Hélène GUIMIOT</a:t>
            </a:r>
          </a:p>
        </p:txBody>
      </p:sp>
      <p:sp>
        <p:nvSpPr>
          <p:cNvPr id="3" name="Espace réservé du numéro de diapositive 2">
            <a:extLst>
              <a:ext uri="{FF2B5EF4-FFF2-40B4-BE49-F238E27FC236}">
                <a16:creationId xmlns:a16="http://schemas.microsoft.com/office/drawing/2014/main" id="{2B4FFD9B-5586-4773-864E-81C00601C869}"/>
              </a:ext>
            </a:extLst>
          </p:cNvPr>
          <p:cNvSpPr>
            <a:spLocks noGrp="1"/>
          </p:cNvSpPr>
          <p:nvPr>
            <p:ph type="sldNum" sz="quarter" idx="12"/>
          </p:nvPr>
        </p:nvSpPr>
        <p:spPr/>
        <p:txBody>
          <a:bodyPr/>
          <a:lstStyle/>
          <a:p>
            <a:fld id="{0579DC97-5D12-4D9B-BA49-CCEB784B454D}" type="slidenum">
              <a:rPr lang="fr-FR" smtClean="0"/>
              <a:pPr/>
              <a:t>21</a:t>
            </a:fld>
            <a:endParaRPr lang="fr-FR"/>
          </a:p>
        </p:txBody>
      </p:sp>
    </p:spTree>
    <p:extLst>
      <p:ext uri="{BB962C8B-B14F-4D97-AF65-F5344CB8AC3E}">
        <p14:creationId xmlns:p14="http://schemas.microsoft.com/office/powerpoint/2010/main" val="706941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lstStyle/>
          <a:p>
            <a:r>
              <a:rPr lang="fr-FR" sz="2400" dirty="0">
                <a:solidFill>
                  <a:schemeClr val="accent2"/>
                </a:solidFill>
              </a:rPr>
              <a:t>The concept of « Data </a:t>
            </a:r>
            <a:r>
              <a:rPr lang="fr-FR" sz="2400" dirty="0" err="1">
                <a:solidFill>
                  <a:schemeClr val="accent2"/>
                </a:solidFill>
              </a:rPr>
              <a:t>concerning</a:t>
            </a:r>
            <a:r>
              <a:rPr lang="fr-FR" sz="2400" dirty="0">
                <a:solidFill>
                  <a:schemeClr val="accent2"/>
                </a:solidFill>
              </a:rPr>
              <a:t> </a:t>
            </a:r>
            <a:r>
              <a:rPr lang="fr-FR" sz="2400" dirty="0" err="1">
                <a:solidFill>
                  <a:schemeClr val="accent2"/>
                </a:solidFill>
              </a:rPr>
              <a:t>Health</a:t>
            </a:r>
            <a:r>
              <a:rPr lang="fr-FR" sz="2400" dirty="0">
                <a:solidFill>
                  <a:schemeClr val="accent2"/>
                </a:solidFill>
              </a:rPr>
              <a:t> »</a:t>
            </a:r>
            <a:endParaRPr lang="fr-FR" sz="1400" dirty="0">
              <a:solidFill>
                <a:schemeClr val="accent2"/>
              </a:solidFill>
            </a:endParaRPr>
          </a:p>
        </p:txBody>
      </p:sp>
      <p:sp>
        <p:nvSpPr>
          <p:cNvPr id="2" name="ZoneTexte 1"/>
          <p:cNvSpPr txBox="1"/>
          <p:nvPr/>
        </p:nvSpPr>
        <p:spPr>
          <a:xfrm>
            <a:off x="430557" y="2306806"/>
            <a:ext cx="8165250" cy="1569660"/>
          </a:xfrm>
          <a:prstGeom prst="rect">
            <a:avLst/>
          </a:prstGeom>
          <a:noFill/>
          <a:ln w="9525">
            <a:solidFill>
              <a:srgbClr val="4596EC"/>
            </a:solidFill>
            <a:prstDash val="solid"/>
          </a:ln>
        </p:spPr>
        <p:txBody>
          <a:bodyPr wrap="square" rtlCol="0">
            <a:spAutoFit/>
          </a:bodyPr>
          <a:lstStyle/>
          <a:p>
            <a:pPr algn="just"/>
            <a:r>
              <a:rPr lang="fr-FR" sz="2100" i="1" dirty="0">
                <a:latin typeface="Georgia" panose="02040502050405020303" pitchFamily="18" charset="0"/>
              </a:rPr>
              <a:t>« </a:t>
            </a:r>
            <a:r>
              <a:rPr lang="en-US" sz="2400" dirty="0"/>
              <a:t>personal data related to the physical or mental health of a natural person, including the provision of health care services, which </a:t>
            </a:r>
            <a:r>
              <a:rPr lang="en-US" sz="2400" dirty="0">
                <a:solidFill>
                  <a:schemeClr val="accent1">
                    <a:lumMod val="60000"/>
                    <a:lumOff val="40000"/>
                  </a:schemeClr>
                </a:solidFill>
              </a:rPr>
              <a:t>reveal information about his or her health status</a:t>
            </a:r>
            <a:r>
              <a:rPr lang="fr-FR" sz="2400" i="1" dirty="0">
                <a:latin typeface="Georgia" panose="02040502050405020303" pitchFamily="18" charset="0"/>
              </a:rPr>
              <a:t> »</a:t>
            </a:r>
          </a:p>
        </p:txBody>
      </p:sp>
      <p:sp>
        <p:nvSpPr>
          <p:cNvPr id="3" name="ZoneTexte 2"/>
          <p:cNvSpPr txBox="1"/>
          <p:nvPr/>
        </p:nvSpPr>
        <p:spPr>
          <a:xfrm>
            <a:off x="430557" y="2006724"/>
            <a:ext cx="1635384" cy="300082"/>
          </a:xfrm>
          <a:prstGeom prst="rect">
            <a:avLst/>
          </a:prstGeom>
          <a:solidFill>
            <a:srgbClr val="4596EC"/>
          </a:solidFill>
        </p:spPr>
        <p:txBody>
          <a:bodyPr wrap="none" rtlCol="0">
            <a:spAutoFit/>
          </a:bodyPr>
          <a:lstStyle/>
          <a:p>
            <a:r>
              <a:rPr lang="fr-FR" sz="1350" b="1" dirty="0">
                <a:solidFill>
                  <a:schemeClr val="bg1"/>
                </a:solidFill>
                <a:latin typeface="Georgia" panose="02040502050405020303" pitchFamily="18" charset="0"/>
              </a:rPr>
              <a:t>GDPR : Article 4</a:t>
            </a:r>
          </a:p>
        </p:txBody>
      </p:sp>
      <p:sp>
        <p:nvSpPr>
          <p:cNvPr id="6" name="Espace réservé de la date 5"/>
          <p:cNvSpPr>
            <a:spLocks noGrp="1"/>
          </p:cNvSpPr>
          <p:nvPr>
            <p:ph type="dt" sz="half" idx="10"/>
          </p:nvPr>
        </p:nvSpPr>
        <p:spPr/>
        <p:txBody>
          <a:bodyPr/>
          <a:lstStyle/>
          <a:p>
            <a:r>
              <a:rPr lang="fr-FR"/>
              <a:t>2025</a:t>
            </a:r>
            <a:endParaRPr lang="fr-FR" dirty="0"/>
          </a:p>
        </p:txBody>
      </p:sp>
      <p:sp>
        <p:nvSpPr>
          <p:cNvPr id="8" name="Espace réservé du pied de page 7"/>
          <p:cNvSpPr>
            <a:spLocks noGrp="1"/>
          </p:cNvSpPr>
          <p:nvPr>
            <p:ph type="ftr" sz="quarter" idx="11"/>
          </p:nvPr>
        </p:nvSpPr>
        <p:spPr/>
        <p:txBody>
          <a:bodyPr/>
          <a:lstStyle/>
          <a:p>
            <a:r>
              <a:rPr lang="fr-FR"/>
              <a:t>Hélène GUIMIOT</a:t>
            </a:r>
          </a:p>
        </p:txBody>
      </p:sp>
      <p:sp>
        <p:nvSpPr>
          <p:cNvPr id="5" name="Espace réservé du numéro de diapositive 4">
            <a:extLst>
              <a:ext uri="{FF2B5EF4-FFF2-40B4-BE49-F238E27FC236}">
                <a16:creationId xmlns:a16="http://schemas.microsoft.com/office/drawing/2014/main" id="{EDF8D07C-826A-44F9-9CA9-26EC292EE8E5}"/>
              </a:ext>
            </a:extLst>
          </p:cNvPr>
          <p:cNvSpPr>
            <a:spLocks noGrp="1"/>
          </p:cNvSpPr>
          <p:nvPr>
            <p:ph type="sldNum" sz="quarter" idx="12"/>
          </p:nvPr>
        </p:nvSpPr>
        <p:spPr/>
        <p:txBody>
          <a:bodyPr/>
          <a:lstStyle/>
          <a:p>
            <a:fld id="{0579DC97-5D12-4D9B-BA49-CCEB784B454D}" type="slidenum">
              <a:rPr lang="fr-FR" smtClean="0"/>
              <a:pPr/>
              <a:t>3</a:t>
            </a:fld>
            <a:endParaRPr lang="fr-FR"/>
          </a:p>
        </p:txBody>
      </p:sp>
      <p:sp>
        <p:nvSpPr>
          <p:cNvPr id="24" name="Rectangle à coins arrondis 12">
            <a:extLst>
              <a:ext uri="{FF2B5EF4-FFF2-40B4-BE49-F238E27FC236}">
                <a16:creationId xmlns:a16="http://schemas.microsoft.com/office/drawing/2014/main" id="{CADFFC11-0503-4521-9DA4-8361DB4C04F5}"/>
              </a:ext>
            </a:extLst>
          </p:cNvPr>
          <p:cNvSpPr/>
          <p:nvPr/>
        </p:nvSpPr>
        <p:spPr>
          <a:xfrm>
            <a:off x="1260075" y="3994365"/>
            <a:ext cx="2068618" cy="2219186"/>
          </a:xfrm>
          <a:prstGeom prst="roundRect">
            <a:avLst/>
          </a:prstGeom>
          <a:solidFill>
            <a:srgbClr val="4596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ZoneTexte 24">
            <a:extLst>
              <a:ext uri="{FF2B5EF4-FFF2-40B4-BE49-F238E27FC236}">
                <a16:creationId xmlns:a16="http://schemas.microsoft.com/office/drawing/2014/main" id="{1EC8C778-FB11-43E2-8C9A-8EB6444E0F0A}"/>
              </a:ext>
            </a:extLst>
          </p:cNvPr>
          <p:cNvSpPr txBox="1"/>
          <p:nvPr/>
        </p:nvSpPr>
        <p:spPr>
          <a:xfrm>
            <a:off x="1531915" y="5060085"/>
            <a:ext cx="1584176" cy="338554"/>
          </a:xfrm>
          <a:prstGeom prst="rect">
            <a:avLst/>
          </a:prstGeom>
          <a:noFill/>
        </p:spPr>
        <p:txBody>
          <a:bodyPr wrap="square" rtlCol="0">
            <a:spAutoFit/>
          </a:bodyPr>
          <a:lstStyle/>
          <a:p>
            <a:r>
              <a:rPr lang="fr-FR" sz="1600" b="1" dirty="0">
                <a:solidFill>
                  <a:schemeClr val="bg1"/>
                </a:solidFill>
                <a:latin typeface="Georgia" panose="02040502050405020303" pitchFamily="18" charset="0"/>
              </a:rPr>
              <a:t>by nature</a:t>
            </a:r>
          </a:p>
        </p:txBody>
      </p:sp>
      <p:sp>
        <p:nvSpPr>
          <p:cNvPr id="26" name="Rectangle à coins arrondis 17">
            <a:extLst>
              <a:ext uri="{FF2B5EF4-FFF2-40B4-BE49-F238E27FC236}">
                <a16:creationId xmlns:a16="http://schemas.microsoft.com/office/drawing/2014/main" id="{0A3933F1-D486-4357-92A3-320EF6D63D9D}"/>
              </a:ext>
            </a:extLst>
          </p:cNvPr>
          <p:cNvSpPr/>
          <p:nvPr/>
        </p:nvSpPr>
        <p:spPr>
          <a:xfrm>
            <a:off x="3543362" y="3969466"/>
            <a:ext cx="2068618" cy="2219186"/>
          </a:xfrm>
          <a:prstGeom prst="roundRect">
            <a:avLst/>
          </a:prstGeom>
          <a:solidFill>
            <a:srgbClr val="4596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7" name="Rectangle à coins arrondis 18">
            <a:extLst>
              <a:ext uri="{FF2B5EF4-FFF2-40B4-BE49-F238E27FC236}">
                <a16:creationId xmlns:a16="http://schemas.microsoft.com/office/drawing/2014/main" id="{EB6657AE-160E-416F-BE04-314B8845C16F}"/>
              </a:ext>
            </a:extLst>
          </p:cNvPr>
          <p:cNvSpPr/>
          <p:nvPr/>
        </p:nvSpPr>
        <p:spPr>
          <a:xfrm>
            <a:off x="5785602" y="3969466"/>
            <a:ext cx="2068618" cy="2219186"/>
          </a:xfrm>
          <a:prstGeom prst="roundRect">
            <a:avLst/>
          </a:prstGeom>
          <a:solidFill>
            <a:srgbClr val="4596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ZoneTexte 27">
            <a:extLst>
              <a:ext uri="{FF2B5EF4-FFF2-40B4-BE49-F238E27FC236}">
                <a16:creationId xmlns:a16="http://schemas.microsoft.com/office/drawing/2014/main" id="{C2AD49EC-0316-4EE3-94C8-0370A4D147C9}"/>
              </a:ext>
            </a:extLst>
          </p:cNvPr>
          <p:cNvSpPr txBox="1"/>
          <p:nvPr/>
        </p:nvSpPr>
        <p:spPr>
          <a:xfrm>
            <a:off x="3651800" y="5040229"/>
            <a:ext cx="1959695" cy="338554"/>
          </a:xfrm>
          <a:prstGeom prst="rect">
            <a:avLst/>
          </a:prstGeom>
          <a:noFill/>
        </p:spPr>
        <p:txBody>
          <a:bodyPr wrap="square" rtlCol="0">
            <a:spAutoFit/>
          </a:bodyPr>
          <a:lstStyle/>
          <a:p>
            <a:pPr algn="ctr"/>
            <a:r>
              <a:rPr lang="fr-FR" sz="1600" b="1" dirty="0">
                <a:solidFill>
                  <a:schemeClr val="bg1"/>
                </a:solidFill>
                <a:latin typeface="Georgia" panose="02040502050405020303" pitchFamily="18" charset="0"/>
              </a:rPr>
              <a:t>by combination</a:t>
            </a:r>
          </a:p>
        </p:txBody>
      </p:sp>
      <p:sp>
        <p:nvSpPr>
          <p:cNvPr id="29" name="ZoneTexte 28">
            <a:extLst>
              <a:ext uri="{FF2B5EF4-FFF2-40B4-BE49-F238E27FC236}">
                <a16:creationId xmlns:a16="http://schemas.microsoft.com/office/drawing/2014/main" id="{9B3BA603-D50F-411F-8F11-3748EE9069C5}"/>
              </a:ext>
            </a:extLst>
          </p:cNvPr>
          <p:cNvSpPr txBox="1"/>
          <p:nvPr/>
        </p:nvSpPr>
        <p:spPr>
          <a:xfrm>
            <a:off x="5826650" y="5062148"/>
            <a:ext cx="1959695" cy="338554"/>
          </a:xfrm>
          <a:prstGeom prst="rect">
            <a:avLst/>
          </a:prstGeom>
          <a:noFill/>
        </p:spPr>
        <p:txBody>
          <a:bodyPr wrap="square" rtlCol="0">
            <a:spAutoFit/>
          </a:bodyPr>
          <a:lstStyle/>
          <a:p>
            <a:pPr algn="ctr"/>
            <a:r>
              <a:rPr lang="fr-FR" sz="1600" b="1" dirty="0">
                <a:solidFill>
                  <a:schemeClr val="bg1"/>
                </a:solidFill>
                <a:latin typeface="Georgia" panose="02040502050405020303" pitchFamily="18" charset="0"/>
              </a:rPr>
              <a:t>by use</a:t>
            </a:r>
          </a:p>
        </p:txBody>
      </p:sp>
      <p:sp>
        <p:nvSpPr>
          <p:cNvPr id="30" name="ZoneTexte 29">
            <a:extLst>
              <a:ext uri="{FF2B5EF4-FFF2-40B4-BE49-F238E27FC236}">
                <a16:creationId xmlns:a16="http://schemas.microsoft.com/office/drawing/2014/main" id="{A299A232-BB52-4339-B861-4546EADD2DFD}"/>
              </a:ext>
            </a:extLst>
          </p:cNvPr>
          <p:cNvSpPr txBox="1"/>
          <p:nvPr/>
        </p:nvSpPr>
        <p:spPr>
          <a:xfrm>
            <a:off x="1156423" y="5483858"/>
            <a:ext cx="6842496" cy="369332"/>
          </a:xfrm>
          <a:prstGeom prst="rect">
            <a:avLst/>
          </a:prstGeom>
          <a:solidFill>
            <a:srgbClr val="FFCC00"/>
          </a:solidFill>
        </p:spPr>
        <p:txBody>
          <a:bodyPr wrap="square" rtlCol="0">
            <a:spAutoFit/>
          </a:bodyPr>
          <a:lstStyle/>
          <a:p>
            <a:pPr algn="ctr"/>
            <a:r>
              <a:rPr lang="en-US" dirty="0">
                <a:solidFill>
                  <a:schemeClr val="accent1">
                    <a:lumMod val="75000"/>
                  </a:schemeClr>
                </a:solidFill>
                <a:latin typeface="Georgia" panose="02040502050405020303" pitchFamily="18" charset="0"/>
              </a:rPr>
              <a:t>3 categories of health data</a:t>
            </a:r>
            <a:endParaRPr lang="fr-FR" dirty="0">
              <a:solidFill>
                <a:schemeClr val="accent1">
                  <a:lumMod val="75000"/>
                </a:schemeClr>
              </a:solidFill>
              <a:latin typeface="Georgia" panose="02040502050405020303" pitchFamily="18" charset="0"/>
            </a:endParaRPr>
          </a:p>
        </p:txBody>
      </p:sp>
      <p:sp>
        <p:nvSpPr>
          <p:cNvPr id="31" name="Ellipse 30">
            <a:extLst>
              <a:ext uri="{FF2B5EF4-FFF2-40B4-BE49-F238E27FC236}">
                <a16:creationId xmlns:a16="http://schemas.microsoft.com/office/drawing/2014/main" id="{7D7FAC2D-101A-4547-B472-B3C5534BD97D}"/>
              </a:ext>
            </a:extLst>
          </p:cNvPr>
          <p:cNvSpPr/>
          <p:nvPr/>
        </p:nvSpPr>
        <p:spPr>
          <a:xfrm>
            <a:off x="1751759" y="4052429"/>
            <a:ext cx="1144488" cy="964052"/>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Ellipse 31">
            <a:extLst>
              <a:ext uri="{FF2B5EF4-FFF2-40B4-BE49-F238E27FC236}">
                <a16:creationId xmlns:a16="http://schemas.microsoft.com/office/drawing/2014/main" id="{C3615839-B022-405D-8EC6-F82176A877F1}"/>
              </a:ext>
            </a:extLst>
          </p:cNvPr>
          <p:cNvSpPr/>
          <p:nvPr/>
        </p:nvSpPr>
        <p:spPr>
          <a:xfrm>
            <a:off x="4002583" y="4049724"/>
            <a:ext cx="1144488" cy="964052"/>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Ellipse 32">
            <a:extLst>
              <a:ext uri="{FF2B5EF4-FFF2-40B4-BE49-F238E27FC236}">
                <a16:creationId xmlns:a16="http://schemas.microsoft.com/office/drawing/2014/main" id="{DC70BFC7-8B1E-46C2-88B5-562D0CAEDFF8}"/>
              </a:ext>
            </a:extLst>
          </p:cNvPr>
          <p:cNvSpPr/>
          <p:nvPr/>
        </p:nvSpPr>
        <p:spPr>
          <a:xfrm>
            <a:off x="6210116" y="4047389"/>
            <a:ext cx="1144488" cy="964052"/>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4" name="Image 33">
            <a:extLst>
              <a:ext uri="{FF2B5EF4-FFF2-40B4-BE49-F238E27FC236}">
                <a16:creationId xmlns:a16="http://schemas.microsoft.com/office/drawing/2014/main" id="{21047EC9-79CA-4261-9C4C-C5C8F62C95CB}"/>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424785" y="4197543"/>
            <a:ext cx="715150" cy="715150"/>
          </a:xfrm>
          <a:prstGeom prst="rect">
            <a:avLst/>
          </a:prstGeom>
        </p:spPr>
      </p:pic>
      <p:pic>
        <p:nvPicPr>
          <p:cNvPr id="35" name="Image 34">
            <a:extLst>
              <a:ext uri="{FF2B5EF4-FFF2-40B4-BE49-F238E27FC236}">
                <a16:creationId xmlns:a16="http://schemas.microsoft.com/office/drawing/2014/main" id="{E642E3A4-2A19-4B66-A6F5-5A0FAC437F25}"/>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156693" y="4136447"/>
            <a:ext cx="855539" cy="855539"/>
          </a:xfrm>
          <a:prstGeom prst="rect">
            <a:avLst/>
          </a:prstGeom>
        </p:spPr>
      </p:pic>
      <p:pic>
        <p:nvPicPr>
          <p:cNvPr id="36" name="Image 35">
            <a:extLst>
              <a:ext uri="{FF2B5EF4-FFF2-40B4-BE49-F238E27FC236}">
                <a16:creationId xmlns:a16="http://schemas.microsoft.com/office/drawing/2014/main" id="{0A74DA26-C431-4152-A3BC-9291C94F5BC1}"/>
              </a:ext>
            </a:extLst>
          </p:cNvPr>
          <p:cNvPicPr>
            <a:picLocks noChangeAspect="1"/>
          </p:cNvPicPr>
          <p:nvPr/>
        </p:nvPicPr>
        <p:blipFill rotWithShape="1">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rcRect l="27556" t="8656" r="24013" b="37006"/>
          <a:stretch/>
        </p:blipFill>
        <p:spPr>
          <a:xfrm>
            <a:off x="1981841" y="4116144"/>
            <a:ext cx="744494" cy="835286"/>
          </a:xfrm>
          <a:prstGeom prst="rect">
            <a:avLst/>
          </a:prstGeom>
        </p:spPr>
      </p:pic>
    </p:spTree>
    <p:extLst>
      <p:ext uri="{BB962C8B-B14F-4D97-AF65-F5344CB8AC3E}">
        <p14:creationId xmlns:p14="http://schemas.microsoft.com/office/powerpoint/2010/main" val="3071280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par>
                                <p:cTn id="13" presetID="10"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fade">
                                      <p:cBhvr>
                                        <p:cTn id="15" dur="500"/>
                                        <p:tgtEl>
                                          <p:spTgt spid="3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500"/>
                                        <p:tgtEl>
                                          <p:spTgt spid="3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500"/>
                                        <p:tgtEl>
                                          <p:spTgt spid="2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6"/>
                                        </p:tgtEl>
                                        <p:attrNameLst>
                                          <p:attrName>style.visibility</p:attrName>
                                        </p:attrNameLst>
                                      </p:cBhvr>
                                      <p:to>
                                        <p:strVal val="visible"/>
                                      </p:to>
                                    </p:set>
                                    <p:animEffect transition="in" filter="fade">
                                      <p:cBhvr>
                                        <p:cTn id="26" dur="500"/>
                                        <p:tgtEl>
                                          <p:spTgt spid="26"/>
                                        </p:tgtEl>
                                      </p:cBhvr>
                                    </p:animEffect>
                                  </p:childTnLst>
                                </p:cTn>
                              </p:par>
                              <p:par>
                                <p:cTn id="27" presetID="10" presetClass="entr" presetSubtype="0" fill="hold" nodeType="with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fade">
                                      <p:cBhvr>
                                        <p:cTn id="32" dur="500"/>
                                        <p:tgtEl>
                                          <p:spTgt spid="32"/>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500"/>
                                        <p:tgtEl>
                                          <p:spTgt spid="2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fade">
                                      <p:cBhvr>
                                        <p:cTn id="40" dur="500"/>
                                        <p:tgtEl>
                                          <p:spTgt spid="34"/>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fade">
                                      <p:cBhvr>
                                        <p:cTn id="43" dur="500"/>
                                        <p:tgtEl>
                                          <p:spTgt spid="2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fade">
                                      <p:cBhvr>
                                        <p:cTn id="46" dur="500"/>
                                        <p:tgtEl>
                                          <p:spTgt spid="33"/>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p:bldP spid="26" grpId="0" animBg="1"/>
      <p:bldP spid="27" grpId="0" animBg="1"/>
      <p:bldP spid="28" grpId="0"/>
      <p:bldP spid="29" grpId="0"/>
      <p:bldP spid="30" grpId="0" animBg="1"/>
      <p:bldP spid="31" grpId="0" animBg="1"/>
      <p:bldP spid="32" grpId="0" animBg="1"/>
      <p:bldP spid="3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Ã©sultat de recherche d'images pour &quot;interdiction icone&quot;"/>
          <p:cNvPicPr>
            <a:picLocks noChangeAspect="1" noChangeArrowheads="1"/>
          </p:cNvPicPr>
          <p:nvPr/>
        </p:nvPicPr>
        <p:blipFill>
          <a:blip r:embed="rId3"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27008" y="2163974"/>
            <a:ext cx="661733" cy="661733"/>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re 1"/>
          <p:cNvSpPr>
            <a:spLocks noGrp="1"/>
          </p:cNvSpPr>
          <p:nvPr>
            <p:ph type="title"/>
          </p:nvPr>
        </p:nvSpPr>
        <p:spPr>
          <a:xfrm>
            <a:off x="743743" y="424756"/>
            <a:ext cx="7499176" cy="504056"/>
          </a:xfrm>
        </p:spPr>
        <p:txBody>
          <a:bodyPr/>
          <a:lstStyle/>
          <a:p>
            <a:r>
              <a:rPr lang="fr-FR" sz="3200" dirty="0">
                <a:solidFill>
                  <a:srgbClr val="4596EC"/>
                </a:solidFill>
              </a:rPr>
              <a:t>The </a:t>
            </a:r>
            <a:r>
              <a:rPr lang="fr-FR" sz="3200" dirty="0" err="1">
                <a:solidFill>
                  <a:srgbClr val="4596EC"/>
                </a:solidFill>
              </a:rPr>
              <a:t>principle</a:t>
            </a:r>
            <a:r>
              <a:rPr lang="fr-FR" sz="3200" dirty="0">
                <a:solidFill>
                  <a:srgbClr val="4596EC"/>
                </a:solidFill>
              </a:rPr>
              <a:t> : </a:t>
            </a:r>
            <a:br>
              <a:rPr lang="fr-FR" sz="3200" dirty="0">
                <a:solidFill>
                  <a:srgbClr val="4596EC"/>
                </a:solidFill>
              </a:rPr>
            </a:br>
            <a:r>
              <a:rPr lang="fr-FR" sz="3200" dirty="0">
                <a:solidFill>
                  <a:srgbClr val="4596EC"/>
                </a:solidFill>
              </a:rPr>
              <a:t>prohibition to </a:t>
            </a:r>
            <a:r>
              <a:rPr lang="fr-FR" sz="3200" dirty="0" err="1">
                <a:solidFill>
                  <a:srgbClr val="4596EC"/>
                </a:solidFill>
              </a:rPr>
              <a:t>process</a:t>
            </a:r>
            <a:endParaRPr lang="fr-FR" sz="3200" dirty="0">
              <a:solidFill>
                <a:srgbClr val="4596EC"/>
              </a:solidFill>
            </a:endParaRPr>
          </a:p>
        </p:txBody>
      </p:sp>
      <p:sp>
        <p:nvSpPr>
          <p:cNvPr id="5" name="Espace réservé du contenu 2"/>
          <p:cNvSpPr txBox="1">
            <a:spLocks/>
          </p:cNvSpPr>
          <p:nvPr/>
        </p:nvSpPr>
        <p:spPr>
          <a:xfrm>
            <a:off x="1408772" y="2280787"/>
            <a:ext cx="6337212" cy="2588373"/>
          </a:xfrm>
          <a:prstGeom prst="rect">
            <a:avLst/>
          </a:prstGeom>
        </p:spPr>
        <p:txBody>
          <a:bodyPr>
            <a:noAutofit/>
          </a:bodyPr>
          <a:lstStyle>
            <a:lvl1pPr marL="342900" indent="-342900" algn="l" defTabSz="914400" rtl="0" eaLnBrk="1" latinLnBrk="0" hangingPunct="1">
              <a:spcBef>
                <a:spcPct val="20000"/>
              </a:spcBef>
              <a:buFontTx/>
              <a:buBlip>
                <a:blip r:embed="rId4"/>
              </a:buBlip>
              <a:defRPr sz="32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5"/>
              </a:buBlip>
              <a:defRPr sz="28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6"/>
              </a:buBlip>
              <a:defRPr sz="24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Clr>
                <a:srgbClr val="4596EC"/>
              </a:buClr>
              <a:buNone/>
            </a:pPr>
            <a:r>
              <a:rPr lang="fr-FR" sz="2400" b="1" u="sng" dirty="0">
                <a:solidFill>
                  <a:srgbClr val="FF0000"/>
                </a:solidFill>
                <a:latin typeface="Georgia" panose="02040502050405020303" pitchFamily="18" charset="0"/>
              </a:rPr>
              <a:t>Prohibition of </a:t>
            </a:r>
            <a:r>
              <a:rPr lang="fr-FR" sz="2400" b="1" u="sng" dirty="0" err="1">
                <a:solidFill>
                  <a:srgbClr val="FF0000"/>
                </a:solidFill>
                <a:latin typeface="Georgia" panose="02040502050405020303" pitchFamily="18" charset="0"/>
              </a:rPr>
              <a:t>processing</a:t>
            </a:r>
            <a:r>
              <a:rPr lang="fr-FR" sz="2400" b="1" u="sng" dirty="0">
                <a:solidFill>
                  <a:srgbClr val="FF0000"/>
                </a:solidFill>
                <a:latin typeface="Georgia" panose="02040502050405020303" pitchFamily="18" charset="0"/>
              </a:rPr>
              <a:t> of data </a:t>
            </a:r>
            <a:r>
              <a:rPr lang="fr-FR" sz="2400" b="1" u="sng" dirty="0" err="1">
                <a:solidFill>
                  <a:srgbClr val="FF0000"/>
                </a:solidFill>
                <a:latin typeface="Georgia" panose="02040502050405020303" pitchFamily="18" charset="0"/>
              </a:rPr>
              <a:t>concerning</a:t>
            </a:r>
            <a:r>
              <a:rPr lang="fr-FR" sz="2400" b="1" u="sng" dirty="0">
                <a:solidFill>
                  <a:srgbClr val="FF0000"/>
                </a:solidFill>
                <a:latin typeface="Georgia" panose="02040502050405020303" pitchFamily="18" charset="0"/>
              </a:rPr>
              <a:t> </a:t>
            </a:r>
            <a:r>
              <a:rPr lang="fr-FR" sz="2400" b="1" u="sng" dirty="0" err="1">
                <a:solidFill>
                  <a:srgbClr val="FF0000"/>
                </a:solidFill>
                <a:latin typeface="Georgia" panose="02040502050405020303" pitchFamily="18" charset="0"/>
              </a:rPr>
              <a:t>health</a:t>
            </a:r>
            <a:endParaRPr lang="fr-FR" sz="2400" b="1" u="sng" dirty="0">
              <a:solidFill>
                <a:srgbClr val="FF0000"/>
              </a:solidFill>
              <a:latin typeface="Georgia" panose="02040502050405020303" pitchFamily="18" charset="0"/>
            </a:endParaRPr>
          </a:p>
          <a:p>
            <a:pPr marL="0" indent="0" algn="just">
              <a:spcBef>
                <a:spcPts val="0"/>
              </a:spcBef>
              <a:buClr>
                <a:srgbClr val="4596EC"/>
              </a:buClr>
              <a:buNone/>
            </a:pPr>
            <a:endParaRPr lang="fr-FR" sz="2400" b="1" dirty="0">
              <a:latin typeface="Georgia" panose="02040502050405020303" pitchFamily="18" charset="0"/>
            </a:endParaRPr>
          </a:p>
          <a:p>
            <a:pPr lvl="1" algn="just">
              <a:spcBef>
                <a:spcPts val="0"/>
              </a:spcBef>
              <a:buClr>
                <a:srgbClr val="4596EC"/>
              </a:buClr>
              <a:buFont typeface="Arial" panose="020B0604020202020204" pitchFamily="34" charset="0"/>
              <a:buChar char="•"/>
            </a:pPr>
            <a:r>
              <a:rPr lang="fr-FR" sz="2400" b="1" dirty="0">
                <a:latin typeface="Georgia" panose="02040502050405020303" pitchFamily="18" charset="0"/>
              </a:rPr>
              <a:t>GDPR : article 9-I </a:t>
            </a:r>
          </a:p>
          <a:p>
            <a:pPr marL="457200" lvl="1" indent="0" algn="just">
              <a:spcBef>
                <a:spcPts val="0"/>
              </a:spcBef>
              <a:buClr>
                <a:srgbClr val="4596EC"/>
              </a:buClr>
              <a:buNone/>
            </a:pPr>
            <a:endParaRPr lang="fr-FR" sz="2400" b="1" dirty="0">
              <a:latin typeface="Georgia" panose="02040502050405020303" pitchFamily="18" charset="0"/>
            </a:endParaRPr>
          </a:p>
          <a:p>
            <a:pPr lvl="1" algn="just">
              <a:spcBef>
                <a:spcPts val="0"/>
              </a:spcBef>
              <a:buClr>
                <a:srgbClr val="4596EC"/>
              </a:buClr>
              <a:buFont typeface="Arial" panose="020B0604020202020204" pitchFamily="34" charset="0"/>
              <a:buChar char="•"/>
            </a:pPr>
            <a:r>
              <a:rPr lang="fr-FR" sz="2400" b="1" dirty="0">
                <a:latin typeface="Georgia" panose="02040502050405020303" pitchFamily="18" charset="0"/>
              </a:rPr>
              <a:t>French Data Protection </a:t>
            </a:r>
            <a:r>
              <a:rPr lang="fr-FR" sz="2400" b="1" dirty="0" err="1">
                <a:latin typeface="Georgia" panose="02040502050405020303" pitchFamily="18" charset="0"/>
              </a:rPr>
              <a:t>Act</a:t>
            </a:r>
            <a:r>
              <a:rPr lang="fr-FR" sz="2400" b="1" dirty="0">
                <a:latin typeface="Georgia" panose="02040502050405020303" pitchFamily="18" charset="0"/>
              </a:rPr>
              <a:t> (Loi « Informatique et Libertés ») : Articles 6-I and 44</a:t>
            </a:r>
          </a:p>
        </p:txBody>
      </p:sp>
      <p:sp>
        <p:nvSpPr>
          <p:cNvPr id="3" name="Espace réservé de la date 2"/>
          <p:cNvSpPr>
            <a:spLocks noGrp="1"/>
          </p:cNvSpPr>
          <p:nvPr>
            <p:ph type="dt" sz="half" idx="10"/>
          </p:nvPr>
        </p:nvSpPr>
        <p:spPr/>
        <p:txBody>
          <a:bodyPr/>
          <a:lstStyle/>
          <a:p>
            <a:r>
              <a:rPr lang="fr-FR"/>
              <a:t>2025</a:t>
            </a:r>
            <a:endParaRPr lang="fr-FR" dirty="0"/>
          </a:p>
        </p:txBody>
      </p:sp>
      <p:sp>
        <p:nvSpPr>
          <p:cNvPr id="6" name="Espace réservé du pied de page 5"/>
          <p:cNvSpPr>
            <a:spLocks noGrp="1"/>
          </p:cNvSpPr>
          <p:nvPr>
            <p:ph type="ftr" sz="quarter" idx="11"/>
          </p:nvPr>
        </p:nvSpPr>
        <p:spPr/>
        <p:txBody>
          <a:bodyPr/>
          <a:lstStyle/>
          <a:p>
            <a:r>
              <a:rPr lang="fr-FR"/>
              <a:t>Hélène GUIMIOT</a:t>
            </a:r>
          </a:p>
        </p:txBody>
      </p:sp>
      <p:sp>
        <p:nvSpPr>
          <p:cNvPr id="4" name="Espace réservé du numéro de diapositive 3">
            <a:extLst>
              <a:ext uri="{FF2B5EF4-FFF2-40B4-BE49-F238E27FC236}">
                <a16:creationId xmlns:a16="http://schemas.microsoft.com/office/drawing/2014/main" id="{B1575A56-90D8-4A43-BE0D-E275F7B42C72}"/>
              </a:ext>
            </a:extLst>
          </p:cNvPr>
          <p:cNvSpPr>
            <a:spLocks noGrp="1"/>
          </p:cNvSpPr>
          <p:nvPr>
            <p:ph type="sldNum" sz="quarter" idx="12"/>
          </p:nvPr>
        </p:nvSpPr>
        <p:spPr/>
        <p:txBody>
          <a:bodyPr/>
          <a:lstStyle/>
          <a:p>
            <a:fld id="{0579DC97-5D12-4D9B-BA49-CCEB784B454D}" type="slidenum">
              <a:rPr lang="fr-FR" smtClean="0"/>
              <a:pPr/>
              <a:t>4</a:t>
            </a:fld>
            <a:endParaRPr lang="fr-FR"/>
          </a:p>
        </p:txBody>
      </p:sp>
    </p:spTree>
    <p:extLst>
      <p:ext uri="{BB962C8B-B14F-4D97-AF65-F5344CB8AC3E}">
        <p14:creationId xmlns:p14="http://schemas.microsoft.com/office/powerpoint/2010/main" val="2397479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620561" y="1988840"/>
            <a:ext cx="7614846" cy="2988332"/>
          </a:xfrm>
          <a:prstGeom prst="rect">
            <a:avLst/>
          </a:prstGeom>
        </p:spPr>
        <p:txBody>
          <a:bodyPr>
            <a:noAutofit/>
          </a:bodyPr>
          <a:lstStyle>
            <a:lvl1pPr marL="342900" indent="-342900" algn="l" defTabSz="914400" rtl="0" eaLnBrk="1" latinLnBrk="0" hangingPunct="1">
              <a:spcBef>
                <a:spcPct val="20000"/>
              </a:spcBef>
              <a:buFontTx/>
              <a:buBlip>
                <a:blip r:embed="rId3"/>
              </a:buBlip>
              <a:defRPr sz="3200" b="0" kern="1200">
                <a:solidFill>
                  <a:schemeClr val="tx1"/>
                </a:solidFill>
                <a:latin typeface="+mn-lt"/>
                <a:ea typeface="+mn-ea"/>
                <a:cs typeface="+mn-cs"/>
              </a:defRPr>
            </a:lvl1pPr>
            <a:lvl2pPr marL="742950" indent="-285750" algn="l" defTabSz="914400" rtl="0" eaLnBrk="1" latinLnBrk="0" hangingPunct="1">
              <a:spcBef>
                <a:spcPct val="20000"/>
              </a:spcBef>
              <a:buFontTx/>
              <a:buBlip>
                <a:blip r:embed="rId4"/>
              </a:buBlip>
              <a:defRPr sz="2800" kern="1200">
                <a:solidFill>
                  <a:srgbClr val="4596EC"/>
                </a:solidFill>
                <a:latin typeface="+mn-lt"/>
                <a:ea typeface="+mn-ea"/>
                <a:cs typeface="+mn-cs"/>
              </a:defRPr>
            </a:lvl2pPr>
            <a:lvl3pPr marL="1143000" indent="-228600" algn="l" defTabSz="914400" rtl="0" eaLnBrk="1" latinLnBrk="0" hangingPunct="1">
              <a:spcBef>
                <a:spcPct val="20000"/>
              </a:spcBef>
              <a:buFontTx/>
              <a:buBlip>
                <a:blip r:embed="rId5"/>
              </a:buBlip>
              <a:defRPr sz="2400" kern="1200">
                <a:solidFill>
                  <a:schemeClr val="tx1"/>
                </a:solidFill>
                <a:latin typeface="Georgia" pitchFamily="18"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0"/>
              </a:spcBef>
              <a:buClr>
                <a:srgbClr val="4596EC"/>
              </a:buClr>
              <a:buFont typeface="Arial" panose="020B0604020202020204" pitchFamily="34" charset="0"/>
              <a:buChar char="•"/>
            </a:pPr>
            <a:r>
              <a:rPr lang="en-US" sz="1600" dirty="0"/>
              <a:t>the data subject has given </a:t>
            </a:r>
            <a:r>
              <a:rPr lang="en-US" sz="1600" dirty="0">
                <a:solidFill>
                  <a:schemeClr val="accent1">
                    <a:lumMod val="60000"/>
                    <a:lumOff val="40000"/>
                  </a:schemeClr>
                </a:solidFill>
              </a:rPr>
              <a:t>explicit consent </a:t>
            </a:r>
            <a:r>
              <a:rPr lang="en-US" sz="1600" dirty="0"/>
              <a:t>to the processing</a:t>
            </a:r>
          </a:p>
          <a:p>
            <a:pPr algn="just">
              <a:spcBef>
                <a:spcPts val="0"/>
              </a:spcBef>
              <a:buClr>
                <a:srgbClr val="4596EC"/>
              </a:buClr>
              <a:buFont typeface="Arial" panose="020B0604020202020204" pitchFamily="34" charset="0"/>
              <a:buChar char="•"/>
            </a:pPr>
            <a:r>
              <a:rPr lang="en-US" sz="1600" dirty="0"/>
              <a:t>processing is necessary to </a:t>
            </a:r>
            <a:r>
              <a:rPr lang="en-US" sz="1600" dirty="0">
                <a:solidFill>
                  <a:schemeClr val="accent1">
                    <a:lumMod val="60000"/>
                    <a:lumOff val="40000"/>
                  </a:schemeClr>
                </a:solidFill>
              </a:rPr>
              <a:t>protect the vital interests </a:t>
            </a:r>
            <a:r>
              <a:rPr lang="en-US" sz="1600" dirty="0"/>
              <a:t>of the data subject or of another natural person</a:t>
            </a:r>
          </a:p>
          <a:p>
            <a:pPr algn="just">
              <a:spcBef>
                <a:spcPts val="0"/>
              </a:spcBef>
              <a:buClr>
                <a:srgbClr val="4596EC"/>
              </a:buClr>
              <a:buFont typeface="Arial" panose="020B0604020202020204" pitchFamily="34" charset="0"/>
              <a:buChar char="•"/>
            </a:pPr>
            <a:r>
              <a:rPr lang="en-US" sz="1600" dirty="0">
                <a:solidFill>
                  <a:schemeClr val="accent1">
                    <a:lumMod val="60000"/>
                    <a:lumOff val="40000"/>
                  </a:schemeClr>
                </a:solidFill>
              </a:rPr>
              <a:t>preventive or occupational medicine</a:t>
            </a:r>
            <a:r>
              <a:rPr lang="en-US" sz="1600" dirty="0"/>
              <a:t>, for the assessment of the working capacity of the employee, </a:t>
            </a:r>
            <a:r>
              <a:rPr lang="en-US" sz="1600" dirty="0">
                <a:solidFill>
                  <a:schemeClr val="accent1">
                    <a:lumMod val="60000"/>
                    <a:lumOff val="40000"/>
                  </a:schemeClr>
                </a:solidFill>
              </a:rPr>
              <a:t>medical diagnosis</a:t>
            </a:r>
            <a:r>
              <a:rPr lang="en-US" sz="1600" dirty="0"/>
              <a:t>, the provision of health or social care or treatment or the management of health or social care systems and services on the basis of Union or Member State law or pursuant to contract with a health professional</a:t>
            </a:r>
            <a:endParaRPr lang="fr-FR" sz="1600" dirty="0"/>
          </a:p>
          <a:p>
            <a:pPr algn="just">
              <a:spcBef>
                <a:spcPts val="0"/>
              </a:spcBef>
              <a:buClr>
                <a:srgbClr val="4596EC"/>
              </a:buClr>
              <a:buFont typeface="Arial" panose="020B0604020202020204" pitchFamily="34" charset="0"/>
              <a:buChar char="•"/>
            </a:pPr>
            <a:r>
              <a:rPr lang="en-US" sz="1600" dirty="0"/>
              <a:t>necessary for </a:t>
            </a:r>
            <a:r>
              <a:rPr lang="en-US" sz="1600" dirty="0">
                <a:solidFill>
                  <a:schemeClr val="accent1">
                    <a:lumMod val="60000"/>
                    <a:lumOff val="40000"/>
                  </a:schemeClr>
                </a:solidFill>
              </a:rPr>
              <a:t>reasons of public interest in the area of public health</a:t>
            </a:r>
            <a:r>
              <a:rPr lang="en-US" sz="1600" dirty="0"/>
              <a:t>, such as protecting against serious cross-border threats to health or ensuring high standards of quality and safety of health care and of medicinal products or medical devices</a:t>
            </a:r>
          </a:p>
          <a:p>
            <a:pPr algn="just">
              <a:spcBef>
                <a:spcPts val="0"/>
              </a:spcBef>
              <a:buClr>
                <a:srgbClr val="4596EC"/>
              </a:buClr>
              <a:buFont typeface="Arial" panose="020B0604020202020204" pitchFamily="34" charset="0"/>
              <a:buChar char="•"/>
            </a:pPr>
            <a:r>
              <a:rPr lang="en-US" sz="1600" dirty="0">
                <a:solidFill>
                  <a:schemeClr val="accent1">
                    <a:lumMod val="60000"/>
                    <a:lumOff val="40000"/>
                  </a:schemeClr>
                </a:solidFill>
              </a:rPr>
              <a:t>scientific or historical research purposes </a:t>
            </a:r>
            <a:r>
              <a:rPr lang="en-US" sz="1600" dirty="0"/>
              <a:t>or statistical purposes</a:t>
            </a:r>
            <a:endParaRPr lang="fr-FR" sz="1600" dirty="0"/>
          </a:p>
        </p:txBody>
      </p:sp>
      <p:sp>
        <p:nvSpPr>
          <p:cNvPr id="7" name="Titre 1"/>
          <p:cNvSpPr txBox="1">
            <a:spLocks/>
          </p:cNvSpPr>
          <p:nvPr/>
        </p:nvSpPr>
        <p:spPr>
          <a:xfrm>
            <a:off x="364002" y="404664"/>
            <a:ext cx="8229600"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000" b="1" kern="1200">
                <a:solidFill>
                  <a:schemeClr val="tx1"/>
                </a:solidFill>
                <a:latin typeface="+mj-lt"/>
                <a:ea typeface="+mj-ea"/>
                <a:cs typeface="+mj-cs"/>
              </a:defRPr>
            </a:lvl1pPr>
          </a:lstStyle>
          <a:p>
            <a:r>
              <a:rPr lang="fr-FR" sz="2100" dirty="0">
                <a:solidFill>
                  <a:schemeClr val="accent1">
                    <a:lumMod val="60000"/>
                    <a:lumOff val="40000"/>
                  </a:schemeClr>
                </a:solidFill>
              </a:rPr>
              <a:t>Prohibition </a:t>
            </a:r>
            <a:r>
              <a:rPr lang="fr-FR" sz="2100" dirty="0" err="1">
                <a:solidFill>
                  <a:schemeClr val="accent1">
                    <a:lumMod val="60000"/>
                    <a:lumOff val="40000"/>
                  </a:schemeClr>
                </a:solidFill>
              </a:rPr>
              <a:t>shall</a:t>
            </a:r>
            <a:r>
              <a:rPr lang="fr-FR" sz="2100" dirty="0">
                <a:solidFill>
                  <a:schemeClr val="accent1">
                    <a:lumMod val="60000"/>
                    <a:lumOff val="40000"/>
                  </a:schemeClr>
                </a:solidFill>
              </a:rPr>
              <a:t> not </a:t>
            </a:r>
            <a:r>
              <a:rPr lang="fr-FR" sz="2100" dirty="0" err="1">
                <a:solidFill>
                  <a:schemeClr val="accent1">
                    <a:lumMod val="60000"/>
                    <a:lumOff val="40000"/>
                  </a:schemeClr>
                </a:solidFill>
              </a:rPr>
              <a:t>apply</a:t>
            </a:r>
            <a:r>
              <a:rPr lang="fr-FR" sz="2100" dirty="0">
                <a:solidFill>
                  <a:schemeClr val="accent1">
                    <a:lumMod val="60000"/>
                    <a:lumOff val="40000"/>
                  </a:schemeClr>
                </a:solidFill>
              </a:rPr>
              <a:t> in </a:t>
            </a:r>
            <a:r>
              <a:rPr lang="fr-FR" sz="2100" dirty="0" err="1">
                <a:solidFill>
                  <a:schemeClr val="accent1">
                    <a:lumMod val="60000"/>
                    <a:lumOff val="40000"/>
                  </a:schemeClr>
                </a:solidFill>
              </a:rPr>
              <a:t>specific</a:t>
            </a:r>
            <a:r>
              <a:rPr lang="fr-FR" sz="2100" dirty="0">
                <a:solidFill>
                  <a:schemeClr val="accent1">
                    <a:lumMod val="60000"/>
                    <a:lumOff val="40000"/>
                  </a:schemeClr>
                </a:solidFill>
              </a:rPr>
              <a:t> cases </a:t>
            </a:r>
          </a:p>
          <a:p>
            <a:r>
              <a:rPr lang="fr-FR" sz="2100" dirty="0">
                <a:solidFill>
                  <a:schemeClr val="accent1">
                    <a:lumMod val="60000"/>
                    <a:lumOff val="40000"/>
                  </a:schemeClr>
                </a:solidFill>
              </a:rPr>
              <a:t>(non exhaustive </a:t>
            </a:r>
            <a:r>
              <a:rPr lang="fr-FR" sz="2100" dirty="0" err="1">
                <a:solidFill>
                  <a:schemeClr val="accent1">
                    <a:lumMod val="60000"/>
                    <a:lumOff val="40000"/>
                  </a:schemeClr>
                </a:solidFill>
              </a:rPr>
              <a:t>list</a:t>
            </a:r>
            <a:r>
              <a:rPr lang="fr-FR" sz="2100" dirty="0">
                <a:solidFill>
                  <a:schemeClr val="accent1">
                    <a:lumMod val="60000"/>
                    <a:lumOff val="40000"/>
                  </a:schemeClr>
                </a:solidFill>
              </a:rPr>
              <a:t>) </a:t>
            </a:r>
            <a:br>
              <a:rPr lang="fr-FR" sz="2100" dirty="0">
                <a:solidFill>
                  <a:schemeClr val="accent1">
                    <a:lumMod val="60000"/>
                    <a:lumOff val="40000"/>
                  </a:schemeClr>
                </a:solidFill>
              </a:rPr>
            </a:br>
            <a:r>
              <a:rPr lang="fr-FR" sz="2100" dirty="0">
                <a:solidFill>
                  <a:schemeClr val="accent1">
                    <a:lumMod val="60000"/>
                    <a:lumOff val="40000"/>
                  </a:schemeClr>
                </a:solidFill>
              </a:rPr>
              <a:t>(</a:t>
            </a:r>
            <a:r>
              <a:rPr lang="fr-FR" sz="2100" dirty="0" err="1">
                <a:solidFill>
                  <a:schemeClr val="accent1">
                    <a:lumMod val="60000"/>
                    <a:lumOff val="40000"/>
                  </a:schemeClr>
                </a:solidFill>
              </a:rPr>
              <a:t>refer</a:t>
            </a:r>
            <a:r>
              <a:rPr lang="fr-FR" sz="2100" dirty="0">
                <a:solidFill>
                  <a:schemeClr val="accent1">
                    <a:lumMod val="60000"/>
                    <a:lumOff val="40000"/>
                  </a:schemeClr>
                </a:solidFill>
              </a:rPr>
              <a:t> to the GDPR article 9.2)</a:t>
            </a:r>
          </a:p>
        </p:txBody>
      </p:sp>
      <p:sp>
        <p:nvSpPr>
          <p:cNvPr id="3" name="Espace réservé de la date 2"/>
          <p:cNvSpPr>
            <a:spLocks noGrp="1"/>
          </p:cNvSpPr>
          <p:nvPr>
            <p:ph type="dt" sz="half" idx="10"/>
          </p:nvPr>
        </p:nvSpPr>
        <p:spPr/>
        <p:txBody>
          <a:bodyPr/>
          <a:lstStyle/>
          <a:p>
            <a:r>
              <a:rPr lang="fr-FR"/>
              <a:t>2025</a:t>
            </a:r>
            <a:endParaRPr lang="fr-FR" dirty="0"/>
          </a:p>
        </p:txBody>
      </p:sp>
      <p:sp>
        <p:nvSpPr>
          <p:cNvPr id="8" name="Espace réservé du pied de page 7"/>
          <p:cNvSpPr>
            <a:spLocks noGrp="1"/>
          </p:cNvSpPr>
          <p:nvPr>
            <p:ph type="ftr" sz="quarter" idx="11"/>
          </p:nvPr>
        </p:nvSpPr>
        <p:spPr/>
        <p:txBody>
          <a:bodyPr/>
          <a:lstStyle/>
          <a:p>
            <a:r>
              <a:rPr lang="fr-FR"/>
              <a:t>Hélène GUIMIOT</a:t>
            </a:r>
          </a:p>
        </p:txBody>
      </p:sp>
      <p:sp>
        <p:nvSpPr>
          <p:cNvPr id="2" name="Espace réservé du numéro de diapositive 1">
            <a:extLst>
              <a:ext uri="{FF2B5EF4-FFF2-40B4-BE49-F238E27FC236}">
                <a16:creationId xmlns:a16="http://schemas.microsoft.com/office/drawing/2014/main" id="{1DB9756E-FD16-4DF2-A7CD-EF2F1873CFB1}"/>
              </a:ext>
            </a:extLst>
          </p:cNvPr>
          <p:cNvSpPr>
            <a:spLocks noGrp="1"/>
          </p:cNvSpPr>
          <p:nvPr>
            <p:ph type="sldNum" sz="quarter" idx="12"/>
          </p:nvPr>
        </p:nvSpPr>
        <p:spPr/>
        <p:txBody>
          <a:bodyPr/>
          <a:lstStyle/>
          <a:p>
            <a:fld id="{0579DC97-5D12-4D9B-BA49-CCEB784B454D}" type="slidenum">
              <a:rPr lang="fr-FR" smtClean="0"/>
              <a:pPr/>
              <a:t>5</a:t>
            </a:fld>
            <a:endParaRPr lang="fr-FR"/>
          </a:p>
        </p:txBody>
      </p:sp>
    </p:spTree>
    <p:extLst>
      <p:ext uri="{BB962C8B-B14F-4D97-AF65-F5344CB8AC3E}">
        <p14:creationId xmlns:p14="http://schemas.microsoft.com/office/powerpoint/2010/main" val="413804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solidFill>
                  <a:srgbClr val="0070C0"/>
                </a:solidFill>
              </a:rPr>
              <a:t>Room for </a:t>
            </a:r>
            <a:r>
              <a:rPr lang="fr-FR" sz="3200" dirty="0" err="1">
                <a:solidFill>
                  <a:srgbClr val="0070C0"/>
                </a:solidFill>
              </a:rPr>
              <a:t>manoeuvre</a:t>
            </a:r>
            <a:endParaRPr lang="fr-FR" sz="3200" dirty="0">
              <a:solidFill>
                <a:srgbClr val="0070C0"/>
              </a:solidFill>
            </a:endParaRPr>
          </a:p>
        </p:txBody>
      </p:sp>
      <p:sp>
        <p:nvSpPr>
          <p:cNvPr id="3" name="Espace réservé de la date 2"/>
          <p:cNvSpPr>
            <a:spLocks noGrp="1"/>
          </p:cNvSpPr>
          <p:nvPr>
            <p:ph type="dt" sz="half" idx="10"/>
          </p:nvPr>
        </p:nvSpPr>
        <p:spPr/>
        <p:txBody>
          <a:bodyPr/>
          <a:lstStyle/>
          <a:p>
            <a:r>
              <a:rPr lang="fr-FR"/>
              <a:t>2025</a:t>
            </a:r>
            <a:endParaRPr lang="fr-FR" dirty="0"/>
          </a:p>
        </p:txBody>
      </p:sp>
      <p:sp>
        <p:nvSpPr>
          <p:cNvPr id="4" name="Espace réservé du pied de page 3"/>
          <p:cNvSpPr>
            <a:spLocks noGrp="1"/>
          </p:cNvSpPr>
          <p:nvPr>
            <p:ph type="ftr" sz="quarter" idx="11"/>
          </p:nvPr>
        </p:nvSpPr>
        <p:spPr/>
        <p:txBody>
          <a:bodyPr/>
          <a:lstStyle/>
          <a:p>
            <a:r>
              <a:rPr lang="fr-FR"/>
              <a:t>Hélène GUIMIOT</a:t>
            </a:r>
          </a:p>
        </p:txBody>
      </p:sp>
      <p:sp>
        <p:nvSpPr>
          <p:cNvPr id="5" name="ZoneTexte 4"/>
          <p:cNvSpPr txBox="1"/>
          <p:nvPr/>
        </p:nvSpPr>
        <p:spPr>
          <a:xfrm>
            <a:off x="827584" y="1988840"/>
            <a:ext cx="6768752" cy="3554819"/>
          </a:xfrm>
          <a:prstGeom prst="rect">
            <a:avLst/>
          </a:prstGeom>
          <a:noFill/>
        </p:spPr>
        <p:txBody>
          <a:bodyPr wrap="square" rtlCol="0">
            <a:spAutoFit/>
          </a:bodyPr>
          <a:lstStyle/>
          <a:p>
            <a:pPr algn="just"/>
            <a:r>
              <a:rPr lang="en-US" sz="2500" dirty="0"/>
              <a:t>Member States may maintain or introduce further conditions with regard to the processing of :</a:t>
            </a:r>
          </a:p>
          <a:p>
            <a:endParaRPr lang="en-US" sz="2500" dirty="0"/>
          </a:p>
          <a:p>
            <a:pPr marL="285750" indent="-285750">
              <a:buFont typeface="Arial" panose="020B0604020202020204" pitchFamily="34" charset="0"/>
              <a:buChar char="•"/>
            </a:pPr>
            <a:r>
              <a:rPr lang="en-US" sz="2500" dirty="0">
                <a:solidFill>
                  <a:srgbClr val="0070C0"/>
                </a:solidFill>
              </a:rPr>
              <a:t>data concerning health</a:t>
            </a:r>
          </a:p>
          <a:p>
            <a:pPr marL="285750" indent="-285750">
              <a:buFont typeface="Arial" panose="020B0604020202020204" pitchFamily="34" charset="0"/>
              <a:buChar char="•"/>
            </a:pPr>
            <a:endParaRPr lang="en-US" sz="2500" dirty="0">
              <a:solidFill>
                <a:srgbClr val="0070C0"/>
              </a:solidFill>
            </a:endParaRPr>
          </a:p>
          <a:p>
            <a:pPr marL="285750" indent="-285750">
              <a:buFont typeface="Arial" panose="020B0604020202020204" pitchFamily="34" charset="0"/>
              <a:buChar char="•"/>
            </a:pPr>
            <a:r>
              <a:rPr lang="en-US" sz="2500" dirty="0">
                <a:solidFill>
                  <a:srgbClr val="0070C0"/>
                </a:solidFill>
              </a:rPr>
              <a:t>genetic data </a:t>
            </a:r>
          </a:p>
          <a:p>
            <a:pPr marL="285750" indent="-285750">
              <a:buFont typeface="Arial" panose="020B0604020202020204" pitchFamily="34" charset="0"/>
              <a:buChar char="•"/>
            </a:pPr>
            <a:endParaRPr lang="en-US" sz="2500" dirty="0">
              <a:solidFill>
                <a:srgbClr val="0070C0"/>
              </a:solidFill>
            </a:endParaRPr>
          </a:p>
          <a:p>
            <a:pPr marL="285750" indent="-285750">
              <a:buFont typeface="Arial" panose="020B0604020202020204" pitchFamily="34" charset="0"/>
              <a:buChar char="•"/>
            </a:pPr>
            <a:r>
              <a:rPr lang="en-US" sz="2500" dirty="0">
                <a:solidFill>
                  <a:srgbClr val="0070C0"/>
                </a:solidFill>
              </a:rPr>
              <a:t>biometric data</a:t>
            </a:r>
          </a:p>
        </p:txBody>
      </p:sp>
      <p:sp>
        <p:nvSpPr>
          <p:cNvPr id="6" name="Espace réservé du numéro de diapositive 5">
            <a:extLst>
              <a:ext uri="{FF2B5EF4-FFF2-40B4-BE49-F238E27FC236}">
                <a16:creationId xmlns:a16="http://schemas.microsoft.com/office/drawing/2014/main" id="{530D15A7-CA94-48BC-8ABE-4F366A4D51EB}"/>
              </a:ext>
            </a:extLst>
          </p:cNvPr>
          <p:cNvSpPr>
            <a:spLocks noGrp="1"/>
          </p:cNvSpPr>
          <p:nvPr>
            <p:ph type="sldNum" sz="quarter" idx="12"/>
          </p:nvPr>
        </p:nvSpPr>
        <p:spPr/>
        <p:txBody>
          <a:bodyPr/>
          <a:lstStyle/>
          <a:p>
            <a:fld id="{0579DC97-5D12-4D9B-BA49-CCEB784B454D}" type="slidenum">
              <a:rPr lang="fr-FR" smtClean="0"/>
              <a:pPr/>
              <a:t>6</a:t>
            </a:fld>
            <a:endParaRPr lang="fr-FR"/>
          </a:p>
        </p:txBody>
      </p:sp>
    </p:spTree>
    <p:extLst>
      <p:ext uri="{BB962C8B-B14F-4D97-AF65-F5344CB8AC3E}">
        <p14:creationId xmlns:p14="http://schemas.microsoft.com/office/powerpoint/2010/main" val="1033728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611560" y="1844824"/>
            <a:ext cx="8314184" cy="1362075"/>
          </a:xfrm>
        </p:spPr>
        <p:txBody>
          <a:bodyPr/>
          <a:lstStyle/>
          <a:p>
            <a:r>
              <a:rPr lang="en-GB" dirty="0"/>
              <a:t>the legal framework in France </a:t>
            </a:r>
            <a:endParaRPr lang="fr-FR" sz="3600" dirty="0"/>
          </a:p>
        </p:txBody>
      </p:sp>
      <p:sp>
        <p:nvSpPr>
          <p:cNvPr id="4" name="Espace réservé de la date 3"/>
          <p:cNvSpPr>
            <a:spLocks noGrp="1"/>
          </p:cNvSpPr>
          <p:nvPr>
            <p:ph type="dt" sz="half" idx="10"/>
          </p:nvPr>
        </p:nvSpPr>
        <p:spPr/>
        <p:txBody>
          <a:bodyPr/>
          <a:lstStyle/>
          <a:p>
            <a:r>
              <a:rPr lang="fr-FR">
                <a:solidFill>
                  <a:srgbClr val="333333">
                    <a:tint val="75000"/>
                  </a:srgbClr>
                </a:solidFill>
              </a:rPr>
              <a:t>2025</a:t>
            </a:r>
            <a:endParaRPr lang="fr-FR" dirty="0">
              <a:solidFill>
                <a:srgbClr val="333333">
                  <a:tint val="75000"/>
                </a:srgbClr>
              </a:solidFill>
            </a:endParaRPr>
          </a:p>
        </p:txBody>
      </p:sp>
      <p:sp>
        <p:nvSpPr>
          <p:cNvPr id="5" name="Espace réservé du pied de page 4"/>
          <p:cNvSpPr>
            <a:spLocks noGrp="1"/>
          </p:cNvSpPr>
          <p:nvPr>
            <p:ph type="ftr" sz="quarter" idx="11"/>
          </p:nvPr>
        </p:nvSpPr>
        <p:spPr/>
        <p:txBody>
          <a:bodyPr/>
          <a:lstStyle/>
          <a:p>
            <a:r>
              <a:rPr lang="fr-FR">
                <a:solidFill>
                  <a:srgbClr val="333333">
                    <a:tint val="75000"/>
                  </a:srgbClr>
                </a:solidFill>
              </a:rPr>
              <a:t>Hélène GUIMIOT</a:t>
            </a:r>
          </a:p>
        </p:txBody>
      </p:sp>
      <p:sp>
        <p:nvSpPr>
          <p:cNvPr id="2" name="Espace réservé du numéro de diapositive 1">
            <a:extLst>
              <a:ext uri="{FF2B5EF4-FFF2-40B4-BE49-F238E27FC236}">
                <a16:creationId xmlns:a16="http://schemas.microsoft.com/office/drawing/2014/main" id="{FD74E7A3-C180-4CF0-8FA9-BE8C1995541B}"/>
              </a:ext>
            </a:extLst>
          </p:cNvPr>
          <p:cNvSpPr>
            <a:spLocks noGrp="1"/>
          </p:cNvSpPr>
          <p:nvPr>
            <p:ph type="sldNum" sz="quarter" idx="12"/>
          </p:nvPr>
        </p:nvSpPr>
        <p:spPr/>
        <p:txBody>
          <a:bodyPr/>
          <a:lstStyle/>
          <a:p>
            <a:fld id="{0579DC97-5D12-4D9B-BA49-CCEB784B454D}" type="slidenum">
              <a:rPr lang="fr-FR" smtClean="0"/>
              <a:pPr/>
              <a:t>7</a:t>
            </a:fld>
            <a:endParaRPr lang="fr-FR"/>
          </a:p>
        </p:txBody>
      </p:sp>
    </p:spTree>
    <p:extLst>
      <p:ext uri="{BB962C8B-B14F-4D97-AF65-F5344CB8AC3E}">
        <p14:creationId xmlns:p14="http://schemas.microsoft.com/office/powerpoint/2010/main" val="2532545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solidFill>
                  <a:srgbClr val="4596EC"/>
                </a:solidFill>
              </a:rPr>
              <a:t>GDPR and national </a:t>
            </a:r>
            <a:r>
              <a:rPr lang="fr-FR" sz="3200" dirty="0" err="1">
                <a:solidFill>
                  <a:srgbClr val="4596EC"/>
                </a:solidFill>
              </a:rPr>
              <a:t>legal</a:t>
            </a:r>
            <a:r>
              <a:rPr lang="fr-FR" sz="3200" dirty="0">
                <a:solidFill>
                  <a:srgbClr val="4596EC"/>
                </a:solidFill>
              </a:rPr>
              <a:t> </a:t>
            </a:r>
            <a:r>
              <a:rPr lang="fr-FR" sz="3200" dirty="0" err="1">
                <a:solidFill>
                  <a:srgbClr val="4596EC"/>
                </a:solidFill>
              </a:rPr>
              <a:t>framework</a:t>
            </a:r>
            <a:endParaRPr lang="fr-FR" sz="3200" dirty="0">
              <a:solidFill>
                <a:srgbClr val="4596EC"/>
              </a:solidFill>
            </a:endParaRPr>
          </a:p>
        </p:txBody>
      </p:sp>
      <p:sp>
        <p:nvSpPr>
          <p:cNvPr id="4" name="Espace réservé du numéro de diapositive 3"/>
          <p:cNvSpPr>
            <a:spLocks noGrp="1"/>
          </p:cNvSpPr>
          <p:nvPr>
            <p:ph type="sldNum" sz="quarter" idx="12"/>
          </p:nvPr>
        </p:nvSpPr>
        <p:spPr/>
        <p:txBody>
          <a:bodyPr/>
          <a:lstStyle/>
          <a:p>
            <a:fld id="{0579DC97-5D12-4D9B-BA49-CCEB784B454D}" type="slidenum">
              <a:rPr lang="fr-FR" smtClean="0"/>
              <a:pPr/>
              <a:t>8</a:t>
            </a:fld>
            <a:endParaRPr lang="fr-FR"/>
          </a:p>
        </p:txBody>
      </p:sp>
      <p:graphicFrame>
        <p:nvGraphicFramePr>
          <p:cNvPr id="3" name="Diagramme 2"/>
          <p:cNvGraphicFramePr/>
          <p:nvPr>
            <p:extLst>
              <p:ext uri="{D42A27DB-BD31-4B8C-83A1-F6EECF244321}">
                <p14:modId xmlns:p14="http://schemas.microsoft.com/office/powerpoint/2010/main" val="1718984898"/>
              </p:ext>
            </p:extLst>
          </p:nvPr>
        </p:nvGraphicFramePr>
        <p:xfrm>
          <a:off x="1196625" y="2061038"/>
          <a:ext cx="6750750" cy="34023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Espace réservé de la date 4">
            <a:extLst>
              <a:ext uri="{FF2B5EF4-FFF2-40B4-BE49-F238E27FC236}">
                <a16:creationId xmlns:a16="http://schemas.microsoft.com/office/drawing/2014/main" id="{0E0675A4-CD65-4D34-8CA7-DF8338DC7DB0}"/>
              </a:ext>
            </a:extLst>
          </p:cNvPr>
          <p:cNvSpPr>
            <a:spLocks noGrp="1"/>
          </p:cNvSpPr>
          <p:nvPr>
            <p:ph type="dt" sz="half" idx="10"/>
          </p:nvPr>
        </p:nvSpPr>
        <p:spPr/>
        <p:txBody>
          <a:bodyPr/>
          <a:lstStyle/>
          <a:p>
            <a:r>
              <a:rPr lang="fr-FR"/>
              <a:t>2025</a:t>
            </a:r>
          </a:p>
        </p:txBody>
      </p:sp>
      <p:sp>
        <p:nvSpPr>
          <p:cNvPr id="6" name="Espace réservé du pied de page 5">
            <a:extLst>
              <a:ext uri="{FF2B5EF4-FFF2-40B4-BE49-F238E27FC236}">
                <a16:creationId xmlns:a16="http://schemas.microsoft.com/office/drawing/2014/main" id="{555D6ED3-8556-47D0-B66D-0C8AF3599E67}"/>
              </a:ext>
            </a:extLst>
          </p:cNvPr>
          <p:cNvSpPr>
            <a:spLocks noGrp="1"/>
          </p:cNvSpPr>
          <p:nvPr>
            <p:ph type="ftr" sz="quarter" idx="11"/>
          </p:nvPr>
        </p:nvSpPr>
        <p:spPr/>
        <p:txBody>
          <a:bodyPr/>
          <a:lstStyle/>
          <a:p>
            <a:r>
              <a:rPr lang="fr-FR"/>
              <a:t>Hélène GUIMIOT</a:t>
            </a:r>
          </a:p>
        </p:txBody>
      </p:sp>
    </p:spTree>
    <p:extLst>
      <p:ext uri="{BB962C8B-B14F-4D97-AF65-F5344CB8AC3E}">
        <p14:creationId xmlns:p14="http://schemas.microsoft.com/office/powerpoint/2010/main" val="2791874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dirty="0">
                <a:solidFill>
                  <a:srgbClr val="4596EC"/>
                </a:solidFill>
              </a:rPr>
              <a:t>Scope of the French Data Protection </a:t>
            </a:r>
            <a:r>
              <a:rPr lang="fr-FR" sz="3200" dirty="0" err="1">
                <a:solidFill>
                  <a:srgbClr val="4596EC"/>
                </a:solidFill>
              </a:rPr>
              <a:t>Act</a:t>
            </a:r>
            <a:endParaRPr lang="fr-FR" sz="3200" dirty="0">
              <a:solidFill>
                <a:srgbClr val="4596EC"/>
              </a:solidFill>
            </a:endParaRPr>
          </a:p>
        </p:txBody>
      </p:sp>
      <p:sp>
        <p:nvSpPr>
          <p:cNvPr id="3" name="Espace réservé du contenu 2"/>
          <p:cNvSpPr>
            <a:spLocks noGrp="1"/>
          </p:cNvSpPr>
          <p:nvPr>
            <p:ph idx="1"/>
          </p:nvPr>
        </p:nvSpPr>
        <p:spPr>
          <a:xfrm>
            <a:off x="3242094" y="3655352"/>
            <a:ext cx="3888432" cy="1620180"/>
          </a:xfrm>
          <a:prstGeom prst="roundRect">
            <a:avLst/>
          </a:prstGeom>
          <a:noFill/>
          <a:effectLst/>
        </p:spPr>
        <p:txBody>
          <a:bodyPr>
            <a:normAutofit fontScale="32500" lnSpcReduction="20000"/>
          </a:bodyPr>
          <a:lstStyle/>
          <a:p>
            <a:pPr marL="0" indent="0" algn="just">
              <a:buNone/>
            </a:pPr>
            <a:endParaRPr lang="fr-FR" sz="2850" b="1" dirty="0">
              <a:solidFill>
                <a:srgbClr val="4596EC"/>
              </a:solidFill>
              <a:latin typeface="Georgia" panose="02040502050405020303" pitchFamily="18" charset="0"/>
            </a:endParaRPr>
          </a:p>
          <a:p>
            <a:pPr marL="0" indent="0" algn="just">
              <a:buNone/>
            </a:pPr>
            <a:r>
              <a:rPr lang="fr-FR" sz="4125" b="1" dirty="0">
                <a:solidFill>
                  <a:srgbClr val="4596EC"/>
                </a:solidFill>
                <a:latin typeface="Georgia" panose="02040502050405020303" pitchFamily="18" charset="0"/>
              </a:rPr>
              <a:t>If data </a:t>
            </a:r>
            <a:r>
              <a:rPr lang="fr-FR" sz="4125" b="1" dirty="0" err="1">
                <a:solidFill>
                  <a:srgbClr val="4596EC"/>
                </a:solidFill>
                <a:latin typeface="Georgia" panose="02040502050405020303" pitchFamily="18" charset="0"/>
              </a:rPr>
              <a:t>subjects</a:t>
            </a:r>
            <a:r>
              <a:rPr lang="fr-FR" sz="4125" b="1" dirty="0">
                <a:solidFill>
                  <a:srgbClr val="4596EC"/>
                </a:solidFill>
                <a:latin typeface="Georgia" panose="02040502050405020303" pitchFamily="18" charset="0"/>
              </a:rPr>
              <a:t> </a:t>
            </a:r>
            <a:r>
              <a:rPr lang="fr-FR" sz="4125" b="1" dirty="0" err="1">
                <a:solidFill>
                  <a:srgbClr val="4596EC"/>
                </a:solidFill>
                <a:latin typeface="Georgia" panose="02040502050405020303" pitchFamily="18" charset="0"/>
              </a:rPr>
              <a:t>resident</a:t>
            </a:r>
            <a:r>
              <a:rPr lang="fr-FR" sz="4125" b="1" dirty="0">
                <a:solidFill>
                  <a:srgbClr val="4596EC"/>
                </a:solidFill>
                <a:latin typeface="Georgia" panose="02040502050405020303" pitchFamily="18" charset="0"/>
              </a:rPr>
              <a:t> in France </a:t>
            </a:r>
            <a:r>
              <a:rPr lang="fr-FR" sz="4000" dirty="0">
                <a:latin typeface="Georgia" panose="02040502050405020303" pitchFamily="18" charset="0"/>
              </a:rPr>
              <a:t>are </a:t>
            </a:r>
            <a:r>
              <a:rPr lang="fr-FR" sz="4000" dirty="0" err="1">
                <a:latin typeface="Georgia" panose="02040502050405020303" pitchFamily="18" charset="0"/>
              </a:rPr>
              <a:t>concerned</a:t>
            </a:r>
            <a:r>
              <a:rPr lang="fr-FR" sz="4000" dirty="0">
                <a:latin typeface="Georgia" panose="02040502050405020303" pitchFamily="18" charset="0"/>
              </a:rPr>
              <a:t>, and </a:t>
            </a:r>
            <a:r>
              <a:rPr lang="fr-FR" sz="4000" dirty="0" err="1">
                <a:latin typeface="Georgia" panose="02040502050405020303" pitchFamily="18" charset="0"/>
              </a:rPr>
              <a:t>even</a:t>
            </a:r>
            <a:r>
              <a:rPr lang="fr-FR" sz="4000" dirty="0">
                <a:latin typeface="Georgia" panose="02040502050405020303" pitchFamily="18" charset="0"/>
              </a:rPr>
              <a:t> if the </a:t>
            </a:r>
            <a:r>
              <a:rPr lang="fr-FR" sz="4000" dirty="0" err="1">
                <a:latin typeface="Georgia" panose="02040502050405020303" pitchFamily="18" charset="0"/>
              </a:rPr>
              <a:t>controller</a:t>
            </a:r>
            <a:r>
              <a:rPr lang="fr-FR" sz="4000" dirty="0">
                <a:latin typeface="Georgia" panose="02040502050405020303" pitchFamily="18" charset="0"/>
              </a:rPr>
              <a:t> </a:t>
            </a:r>
            <a:r>
              <a:rPr lang="fr-FR" sz="4000" dirty="0" err="1">
                <a:latin typeface="Georgia" panose="02040502050405020303" pitchFamily="18" charset="0"/>
              </a:rPr>
              <a:t>is</a:t>
            </a:r>
            <a:r>
              <a:rPr lang="fr-FR" sz="4000" dirty="0">
                <a:latin typeface="Georgia" panose="02040502050405020303" pitchFamily="18" charset="0"/>
              </a:rPr>
              <a:t> not </a:t>
            </a:r>
            <a:r>
              <a:rPr lang="fr-FR" sz="4000" dirty="0" err="1">
                <a:latin typeface="Georgia" panose="02040502050405020303" pitchFamily="18" charset="0"/>
              </a:rPr>
              <a:t>established</a:t>
            </a:r>
            <a:r>
              <a:rPr lang="fr-FR" sz="4000" dirty="0">
                <a:latin typeface="Georgia" panose="02040502050405020303" pitchFamily="18" charset="0"/>
              </a:rPr>
              <a:t> in France</a:t>
            </a:r>
          </a:p>
          <a:p>
            <a:pPr marL="0" indent="0" algn="just">
              <a:buNone/>
            </a:pPr>
            <a:endParaRPr lang="fr-FR" sz="4125" u="sng" dirty="0">
              <a:latin typeface="Georgia" panose="02040502050405020303" pitchFamily="18" charset="0"/>
            </a:endParaRPr>
          </a:p>
          <a:p>
            <a:pPr marL="0" indent="0" algn="just">
              <a:buNone/>
            </a:pPr>
            <a:r>
              <a:rPr lang="fr-FR" sz="4000" b="1" dirty="0">
                <a:latin typeface="Georgia" panose="02040502050405020303" pitchFamily="18" charset="0"/>
              </a:rPr>
              <a:t>&gt; </a:t>
            </a:r>
            <a:r>
              <a:rPr lang="fr-FR" sz="4000" b="1" dirty="0" err="1">
                <a:latin typeface="Georgia" panose="02040502050405020303" pitchFamily="18" charset="0"/>
              </a:rPr>
              <a:t>Specific</a:t>
            </a:r>
            <a:r>
              <a:rPr lang="fr-FR" sz="4000" b="1" dirty="0">
                <a:latin typeface="Georgia" panose="02040502050405020303" pitchFamily="18" charset="0"/>
              </a:rPr>
              <a:t> provisions </a:t>
            </a:r>
            <a:r>
              <a:rPr lang="fr-FR" sz="4000" b="1" dirty="0" err="1">
                <a:latin typeface="Georgia" panose="02040502050405020303" pitchFamily="18" charset="0"/>
              </a:rPr>
              <a:t>related</a:t>
            </a:r>
            <a:r>
              <a:rPr lang="fr-FR" sz="4000" b="1" dirty="0">
                <a:latin typeface="Georgia" panose="02040502050405020303" pitchFamily="18" charset="0"/>
              </a:rPr>
              <a:t> to the </a:t>
            </a:r>
            <a:r>
              <a:rPr lang="fr-FR" sz="4000" b="1" dirty="0" err="1">
                <a:latin typeface="Georgia" panose="02040502050405020303" pitchFamily="18" charset="0"/>
              </a:rPr>
              <a:t>health</a:t>
            </a:r>
            <a:r>
              <a:rPr lang="fr-FR" sz="4000" b="1" dirty="0">
                <a:latin typeface="Georgia" panose="02040502050405020303" pitchFamily="18" charset="0"/>
              </a:rPr>
              <a:t> </a:t>
            </a:r>
            <a:r>
              <a:rPr lang="fr-FR" sz="4000" b="1" dirty="0" err="1">
                <a:latin typeface="Georgia" panose="02040502050405020303" pitchFamily="18" charset="0"/>
              </a:rPr>
              <a:t>sector</a:t>
            </a:r>
            <a:r>
              <a:rPr lang="fr-FR" sz="4000" b="1" dirty="0">
                <a:latin typeface="Georgia" panose="02040502050405020303" pitchFamily="18" charset="0"/>
              </a:rPr>
              <a:t> must </a:t>
            </a:r>
            <a:r>
              <a:rPr lang="fr-FR" sz="4000" b="1" dirty="0" err="1">
                <a:latin typeface="Georgia" panose="02040502050405020303" pitchFamily="18" charset="0"/>
              </a:rPr>
              <a:t>be</a:t>
            </a:r>
            <a:r>
              <a:rPr lang="fr-FR" sz="4000" b="1" dirty="0">
                <a:latin typeface="Georgia" panose="02040502050405020303" pitchFamily="18" charset="0"/>
              </a:rPr>
              <a:t> </a:t>
            </a:r>
            <a:r>
              <a:rPr lang="fr-FR" sz="4000" b="1" dirty="0" err="1">
                <a:latin typeface="Georgia" panose="02040502050405020303" pitchFamily="18" charset="0"/>
              </a:rPr>
              <a:t>respected</a:t>
            </a:r>
            <a:r>
              <a:rPr lang="fr-FR" sz="4000" b="1" dirty="0">
                <a:latin typeface="Georgia" panose="02040502050405020303" pitchFamily="18" charset="0"/>
              </a:rPr>
              <a:t> (section 3)</a:t>
            </a:r>
            <a:endParaRPr lang="fr-FR" sz="4125" b="1" dirty="0">
              <a:latin typeface="Georgia" panose="02040502050405020303" pitchFamily="18" charset="0"/>
            </a:endParaRPr>
          </a:p>
        </p:txBody>
      </p:sp>
      <p:sp>
        <p:nvSpPr>
          <p:cNvPr id="11" name="Espace réservé du numéro de diapositive 10"/>
          <p:cNvSpPr>
            <a:spLocks noGrp="1"/>
          </p:cNvSpPr>
          <p:nvPr>
            <p:ph type="sldNum" sz="quarter" idx="12"/>
          </p:nvPr>
        </p:nvSpPr>
        <p:spPr/>
        <p:txBody>
          <a:bodyPr/>
          <a:lstStyle/>
          <a:p>
            <a:fld id="{0579DC97-5D12-4D9B-BA49-CCEB784B454D}" type="slidenum">
              <a:rPr lang="fr-FR" smtClean="0"/>
              <a:pPr/>
              <a:t>9</a:t>
            </a:fld>
            <a:endParaRPr lang="fr-FR" dirty="0"/>
          </a:p>
        </p:txBody>
      </p:sp>
      <p:sp>
        <p:nvSpPr>
          <p:cNvPr id="13" name="Espace réservé de la date 12"/>
          <p:cNvSpPr>
            <a:spLocks noGrp="1"/>
          </p:cNvSpPr>
          <p:nvPr>
            <p:ph type="dt" sz="half" idx="10"/>
          </p:nvPr>
        </p:nvSpPr>
        <p:spPr/>
        <p:txBody>
          <a:bodyPr/>
          <a:lstStyle/>
          <a:p>
            <a:r>
              <a:rPr lang="fr-FR"/>
              <a:t>2025</a:t>
            </a:r>
            <a:endParaRPr lang="fr-FR" dirty="0"/>
          </a:p>
        </p:txBody>
      </p:sp>
      <p:sp>
        <p:nvSpPr>
          <p:cNvPr id="4" name="ZoneTexte 3"/>
          <p:cNvSpPr txBox="1"/>
          <p:nvPr/>
        </p:nvSpPr>
        <p:spPr>
          <a:xfrm>
            <a:off x="1415970" y="2456575"/>
            <a:ext cx="2607959" cy="715581"/>
          </a:xfrm>
          <a:prstGeom prst="rect">
            <a:avLst/>
          </a:prstGeom>
          <a:noFill/>
          <a:ln w="28575">
            <a:noFill/>
          </a:ln>
          <a:effectLst/>
        </p:spPr>
        <p:txBody>
          <a:bodyPr wrap="square" rtlCol="0">
            <a:spAutoFit/>
          </a:bodyPr>
          <a:lstStyle/>
          <a:p>
            <a:pPr algn="ctr"/>
            <a:r>
              <a:rPr lang="fr-FR" sz="1350" b="1" dirty="0">
                <a:solidFill>
                  <a:srgbClr val="4596EC"/>
                </a:solidFill>
                <a:latin typeface="Georgia" panose="02040502050405020303" pitchFamily="18" charset="0"/>
              </a:rPr>
              <a:t>Establishment </a:t>
            </a:r>
            <a:r>
              <a:rPr lang="fr-FR" sz="1350" b="1" dirty="0" err="1">
                <a:solidFill>
                  <a:srgbClr val="4596EC"/>
                </a:solidFill>
                <a:latin typeface="Georgia" panose="02040502050405020303" pitchFamily="18" charset="0"/>
              </a:rPr>
              <a:t>criterion</a:t>
            </a:r>
            <a:r>
              <a:rPr lang="fr-FR" sz="1350" b="1" dirty="0">
                <a:solidFill>
                  <a:srgbClr val="4596EC"/>
                </a:solidFill>
                <a:latin typeface="Georgia" panose="02040502050405020303" pitchFamily="18" charset="0"/>
              </a:rPr>
              <a:t> :</a:t>
            </a:r>
            <a:br>
              <a:rPr lang="fr-FR" sz="1350" b="1" dirty="0">
                <a:solidFill>
                  <a:srgbClr val="4596EC"/>
                </a:solidFill>
                <a:latin typeface="Georgia" panose="02040502050405020303" pitchFamily="18" charset="0"/>
              </a:rPr>
            </a:br>
            <a:r>
              <a:rPr lang="fr-FR" sz="1350" dirty="0" err="1">
                <a:latin typeface="Georgia" panose="02040502050405020303" pitchFamily="18" charset="0"/>
              </a:rPr>
              <a:t>controller</a:t>
            </a:r>
            <a:r>
              <a:rPr lang="fr-FR" sz="1350" dirty="0">
                <a:latin typeface="Georgia" panose="02040502050405020303" pitchFamily="18" charset="0"/>
              </a:rPr>
              <a:t> or processor </a:t>
            </a:r>
            <a:r>
              <a:rPr lang="fr-FR" sz="1350" dirty="0" err="1">
                <a:latin typeface="Georgia" panose="02040502050405020303" pitchFamily="18" charset="0"/>
              </a:rPr>
              <a:t>located</a:t>
            </a:r>
            <a:r>
              <a:rPr lang="fr-FR" sz="1350" dirty="0">
                <a:latin typeface="Georgia" panose="02040502050405020303" pitchFamily="18" charset="0"/>
              </a:rPr>
              <a:t> in France</a:t>
            </a:r>
          </a:p>
        </p:txBody>
      </p:sp>
      <p:sp>
        <p:nvSpPr>
          <p:cNvPr id="5" name="ZoneTexte 4"/>
          <p:cNvSpPr txBox="1"/>
          <p:nvPr/>
        </p:nvSpPr>
        <p:spPr>
          <a:xfrm>
            <a:off x="3815915" y="3052473"/>
            <a:ext cx="1026115" cy="600164"/>
          </a:xfrm>
          <a:prstGeom prst="rect">
            <a:avLst/>
          </a:prstGeom>
          <a:noFill/>
        </p:spPr>
        <p:txBody>
          <a:bodyPr wrap="square" rtlCol="0">
            <a:spAutoFit/>
          </a:bodyPr>
          <a:lstStyle/>
          <a:p>
            <a:pPr algn="ctr"/>
            <a:r>
              <a:rPr lang="fr-FR" sz="3300" b="1" dirty="0">
                <a:solidFill>
                  <a:srgbClr val="4596EC"/>
                </a:solidFill>
                <a:latin typeface="Georgia" panose="02040502050405020303" pitchFamily="18" charset="0"/>
              </a:rPr>
              <a:t>or</a:t>
            </a:r>
            <a:endParaRPr lang="fr-FR" sz="2100" b="1" dirty="0">
              <a:solidFill>
                <a:srgbClr val="4596EC"/>
              </a:solidFill>
              <a:latin typeface="Georgia" panose="02040502050405020303" pitchFamily="18" charset="0"/>
            </a:endParaRPr>
          </a:p>
        </p:txBody>
      </p:sp>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258564"/>
            <a:ext cx="978231" cy="978231"/>
          </a:xfrm>
          <a:prstGeom prst="rect">
            <a:avLst/>
          </a:prstGeom>
          <a:effectLst>
            <a:outerShdw blurRad="50800" dist="38100" dir="2700000" algn="tl" rotWithShape="0">
              <a:prstClr val="black">
                <a:alpha val="40000"/>
              </a:prstClr>
            </a:outerShdw>
          </a:effectLst>
        </p:spPr>
      </p:pic>
      <p:pic>
        <p:nvPicPr>
          <p:cNvPr id="1028" name="Picture 4" descr="Image associÃ©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30526" y="3671154"/>
            <a:ext cx="1800347" cy="156174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RÃ©sultat de recherche d'images pour &quot;icone homme&quo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58355" y="4428097"/>
            <a:ext cx="822194" cy="822194"/>
          </a:xfrm>
          <a:prstGeom prst="rect">
            <a:avLst/>
          </a:prstGeom>
          <a:noFill/>
          <a:extLst>
            <a:ext uri="{909E8E84-426E-40DD-AFC4-6F175D3DCCD1}">
              <a14:hiddenFill xmlns:a14="http://schemas.microsoft.com/office/drawing/2010/main">
                <a:solidFill>
                  <a:srgbClr val="FFFFFF"/>
                </a:solidFill>
              </a14:hiddenFill>
            </a:ext>
          </a:extLst>
        </p:spPr>
      </p:pic>
      <p:cxnSp>
        <p:nvCxnSpPr>
          <p:cNvPr id="7" name="Connecteur droit 6"/>
          <p:cNvCxnSpPr/>
          <p:nvPr/>
        </p:nvCxnSpPr>
        <p:spPr>
          <a:xfrm>
            <a:off x="1439652" y="2430831"/>
            <a:ext cx="0" cy="692444"/>
          </a:xfrm>
          <a:prstGeom prst="line">
            <a:avLst/>
          </a:prstGeom>
          <a:ln w="28575">
            <a:solidFill>
              <a:srgbClr val="4596EC"/>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flipH="1">
            <a:off x="3228205" y="3894455"/>
            <a:ext cx="563" cy="1338446"/>
          </a:xfrm>
          <a:prstGeom prst="line">
            <a:avLst/>
          </a:prstGeom>
          <a:ln w="28575">
            <a:solidFill>
              <a:srgbClr val="4596EC"/>
            </a:solidFill>
          </a:ln>
        </p:spPr>
        <p:style>
          <a:lnRef idx="1">
            <a:schemeClr val="accent1"/>
          </a:lnRef>
          <a:fillRef idx="0">
            <a:schemeClr val="accent1"/>
          </a:fillRef>
          <a:effectRef idx="0">
            <a:schemeClr val="accent1"/>
          </a:effectRef>
          <a:fontRef idx="minor">
            <a:schemeClr val="tx1"/>
          </a:fontRef>
        </p:style>
      </p:cxnSp>
      <p:sp>
        <p:nvSpPr>
          <p:cNvPr id="6" name="Espace réservé du pied de page 5">
            <a:extLst>
              <a:ext uri="{FF2B5EF4-FFF2-40B4-BE49-F238E27FC236}">
                <a16:creationId xmlns:a16="http://schemas.microsoft.com/office/drawing/2014/main" id="{D03B1C9A-D5C8-4CF5-B7BC-0EC0D4E764B4}"/>
              </a:ext>
            </a:extLst>
          </p:cNvPr>
          <p:cNvSpPr>
            <a:spLocks noGrp="1"/>
          </p:cNvSpPr>
          <p:nvPr>
            <p:ph type="ftr" sz="quarter" idx="11"/>
          </p:nvPr>
        </p:nvSpPr>
        <p:spPr/>
        <p:txBody>
          <a:bodyPr/>
          <a:lstStyle/>
          <a:p>
            <a:r>
              <a:rPr lang="fr-FR"/>
              <a:t>Hélène GUIMIOT</a:t>
            </a:r>
          </a:p>
        </p:txBody>
      </p:sp>
    </p:spTree>
    <p:extLst>
      <p:ext uri="{BB962C8B-B14F-4D97-AF65-F5344CB8AC3E}">
        <p14:creationId xmlns:p14="http://schemas.microsoft.com/office/powerpoint/2010/main" val="4233946415"/>
      </p:ext>
    </p:extLst>
  </p:cSld>
  <p:clrMapOvr>
    <a:masterClrMapping/>
  </p:clrMapOvr>
</p:sld>
</file>

<file path=ppt/theme/theme1.xml><?xml version="1.0" encoding="utf-8"?>
<a:theme xmlns:a="http://schemas.openxmlformats.org/drawingml/2006/main" name="Thème Office">
  <a:themeElements>
    <a:clrScheme name="Personnalisé 1">
      <a:dk1>
        <a:srgbClr val="333333"/>
      </a:dk1>
      <a:lt1>
        <a:sysClr val="window" lastClr="FFFFFF"/>
      </a:lt1>
      <a:dk2>
        <a:srgbClr val="333333"/>
      </a:dk2>
      <a:lt2>
        <a:srgbClr val="FFFFFF"/>
      </a:lt2>
      <a:accent1>
        <a:srgbClr val="004495"/>
      </a:accent1>
      <a:accent2>
        <a:srgbClr val="4596EC"/>
      </a:accent2>
      <a:accent3>
        <a:srgbClr val="E52E2F"/>
      </a:accent3>
      <a:accent4>
        <a:srgbClr val="8064A2"/>
      </a:accent4>
      <a:accent5>
        <a:srgbClr val="4BACC6"/>
      </a:accent5>
      <a:accent6>
        <a:srgbClr val="F79646"/>
      </a:accent6>
      <a:hlink>
        <a:srgbClr val="4596EC"/>
      </a:hlink>
      <a:folHlink>
        <a:srgbClr val="4596EC"/>
      </a:folHlink>
    </a:clrScheme>
    <a:fontScheme name="Personnalisé 1">
      <a:majorFont>
        <a:latin typeface="open sans"/>
        <a:ea typeface=""/>
        <a:cs typeface=""/>
      </a:majorFont>
      <a:minorFont>
        <a:latin typeface="open sans "/>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15779</TotalTime>
  <Words>2825</Words>
  <Application>Microsoft Office PowerPoint</Application>
  <PresentationFormat>Affichage à l'écran (4:3)</PresentationFormat>
  <Paragraphs>363</Paragraphs>
  <Slides>21</Slides>
  <Notes>9</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21</vt:i4>
      </vt:variant>
    </vt:vector>
  </HeadingPairs>
  <TitlesOfParts>
    <vt:vector size="32" baseType="lpstr">
      <vt:lpstr>Arial</vt:lpstr>
      <vt:lpstr>Calibri</vt:lpstr>
      <vt:lpstr>Georgia</vt:lpstr>
      <vt:lpstr>Neris</vt:lpstr>
      <vt:lpstr>open sans</vt:lpstr>
      <vt:lpstr>open sans </vt:lpstr>
      <vt:lpstr>Open Sans Extrabold</vt:lpstr>
      <vt:lpstr>Open Sans Light</vt:lpstr>
      <vt:lpstr>Symbol</vt:lpstr>
      <vt:lpstr>Wingdings</vt:lpstr>
      <vt:lpstr>Thème Office</vt:lpstr>
      <vt:lpstr>Présentation PowerPoint</vt:lpstr>
      <vt:lpstr>Présentation PowerPoint</vt:lpstr>
      <vt:lpstr>The concept of « Data concerning Health »</vt:lpstr>
      <vt:lpstr>The principle :  prohibition to process</vt:lpstr>
      <vt:lpstr>Présentation PowerPoint</vt:lpstr>
      <vt:lpstr>Room for manoeuvre</vt:lpstr>
      <vt:lpstr>the legal framework in France </vt:lpstr>
      <vt:lpstr>GDPR and national legal framework</vt:lpstr>
      <vt:lpstr>Scope of the French Data Protection Act</vt:lpstr>
      <vt:lpstr> Complemented by specific rules concerning :</vt:lpstr>
      <vt:lpstr>Loi « informatique et libertés » (section 3)</vt:lpstr>
      <vt:lpstr>Types of research</vt:lpstr>
      <vt:lpstr> A complex administrative set-up</vt:lpstr>
      <vt:lpstr>Create a common framework of enforceable guidance</vt:lpstr>
      <vt:lpstr>French specificities in health research on data</vt:lpstr>
      <vt:lpstr>REGULATION ON THE EUROPEAN HEALTH DATA SPACE</vt:lpstr>
      <vt:lpstr>European Health Data Space (EHDS)</vt:lpstr>
      <vt:lpstr>I. Primary use of health data</vt:lpstr>
      <vt:lpstr>II. Secondary use of health data</vt:lpstr>
      <vt:lpstr>National one-stop shop</vt:lpstr>
      <vt:lpstr>Thank you </vt:lpstr>
    </vt:vector>
  </TitlesOfParts>
  <Company>CNIL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 graphique</dc:title>
  <dc:creator>eboucher-de-crevecoeur@cnil.fr</dc:creator>
  <cp:lastModifiedBy>GUIMIOT-BREAUD Hélène</cp:lastModifiedBy>
  <cp:revision>602</cp:revision>
  <cp:lastPrinted>2019-11-13T16:40:49Z</cp:lastPrinted>
  <dcterms:created xsi:type="dcterms:W3CDTF">2016-03-14T08:45:10Z</dcterms:created>
  <dcterms:modified xsi:type="dcterms:W3CDTF">2025-03-20T12:36:22Z</dcterms:modified>
</cp:coreProperties>
</file>