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6" r:id="rId3"/>
    <p:sldMasterId id="2147483699" r:id="rId4"/>
  </p:sldMasterIdLst>
  <p:notesMasterIdLst>
    <p:notesMasterId r:id="rId23"/>
  </p:notesMasterIdLst>
  <p:sldIdLst>
    <p:sldId id="348" r:id="rId5"/>
    <p:sldId id="370" r:id="rId6"/>
    <p:sldId id="371" r:id="rId7"/>
    <p:sldId id="384" r:id="rId8"/>
    <p:sldId id="372" r:id="rId9"/>
    <p:sldId id="373" r:id="rId10"/>
    <p:sldId id="385" r:id="rId11"/>
    <p:sldId id="387" r:id="rId12"/>
    <p:sldId id="389" r:id="rId13"/>
    <p:sldId id="377" r:id="rId14"/>
    <p:sldId id="392" r:id="rId15"/>
    <p:sldId id="391" r:id="rId16"/>
    <p:sldId id="393" r:id="rId17"/>
    <p:sldId id="390" r:id="rId18"/>
    <p:sldId id="394" r:id="rId19"/>
    <p:sldId id="396" r:id="rId20"/>
    <p:sldId id="398" r:id="rId21"/>
    <p:sldId id="354" r:id="rId2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246" autoAdjust="0"/>
    <p:restoredTop sz="94675" autoAdjust="0"/>
  </p:normalViewPr>
  <p:slideViewPr>
    <p:cSldViewPr>
      <p:cViewPr>
        <p:scale>
          <a:sx n="118" d="100"/>
          <a:sy n="118" d="100"/>
        </p:scale>
        <p:origin x="-2058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720F89-E6E2-4B95-A84D-9EE2FA168989}" type="datetimeFigureOut">
              <a:rPr lang="pl-PL" smtClean="0"/>
              <a:t>2018-01-17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4281CC-4D7B-406A-8626-2295FCBB6DC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1865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4281CC-4D7B-406A-8626-2295FCBB6DC5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9665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4281CC-4D7B-406A-8626-2295FCBB6DC5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9665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4281CC-4D7B-406A-8626-2295FCBB6DC5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9665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4281CC-4D7B-406A-8626-2295FCBB6DC5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96653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4281CC-4D7B-406A-8626-2295FCBB6DC5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9665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4" y="2129791"/>
            <a:ext cx="7772400" cy="147066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25EA9259-907E-42AF-BD2D-1431253969C1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B4887EDB-D151-4762-94E0-07E2FC7E91B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05540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0625FF79-42C9-47F9-9B27-BB31D2100782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E44381AA-F54E-4B29-B3C0-609EF3E6120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20962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320"/>
            <a:ext cx="2057400" cy="585216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15" y="274320"/>
            <a:ext cx="6019799" cy="585216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3F961F02-97D8-4B24-95CF-DA0959E5D1C8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77C8AEA9-F885-41E5-BC18-41B0A0039F0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16822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E1E7112E-7987-42C0-A4E5-8F4D8836F1E1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E22E4991-B7A1-4B2C-8086-1C7F6101C6F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66387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4" y="2129791"/>
            <a:ext cx="7772400" cy="147066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25EA9259-907E-42AF-BD2D-1431253969C1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B4887EDB-D151-4762-94E0-07E2FC7E91B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877678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56FE07B7-6F1F-445C-A7DF-03F738BE8E08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EB77014A-B8F4-4CE2-90AC-DF7639CF9AB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03806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7" y="440628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7" y="2907031"/>
            <a:ext cx="7772400" cy="14992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7E6CD0E6-EFD9-4C2B-9B68-4FA2E238EA6B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CEF81ECD-295B-4A56-ADCC-C670C6D36A2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76777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1" y="160020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1C7FBB8E-748B-4991-BEBC-C69C0A5A6F54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AF858DE0-A665-4B4A-8A3B-AE93A84CC80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3362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3" y="1535431"/>
            <a:ext cx="4040189" cy="64008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3" y="2175515"/>
            <a:ext cx="4040189" cy="39509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30" y="1535431"/>
            <a:ext cx="4041775" cy="64008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30" y="2175515"/>
            <a:ext cx="4041775" cy="39509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F6877F06-FDC1-4D93-A284-44F845634D0A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83CFED47-92EB-4C19-9E1F-07E6416BC1C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78297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121C665C-6243-4850-9B74-F800480869FC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061348AD-2D35-49A4-9715-0792912F765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6116109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EEEFC370-59C4-4B4E-BD7A-BFA6DF925C00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B7FB03F4-7074-439E-9714-AB9A4B93504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78660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56FE07B7-6F1F-445C-A7DF-03F738BE8E08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EB77014A-B8F4-4CE2-90AC-DF7639CF9AB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43462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5" y="272438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60" y="272416"/>
            <a:ext cx="5111751" cy="58540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5" y="1434470"/>
            <a:ext cx="3008313" cy="46920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C0251EFF-160D-477F-B3CA-7C4EEAEA0975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29B54ADF-BA6D-4F8D-834F-0D1B6D8D971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501211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92" y="4800622"/>
            <a:ext cx="5486400" cy="567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92" y="613411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92" y="5368314"/>
            <a:ext cx="5486400" cy="8039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C374A7D4-164A-40FE-851B-6A05EB56104B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79269155-D4FF-43B2-8A9D-173306128EF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084279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0625FF79-42C9-47F9-9B27-BB31D2100782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E44381AA-F54E-4B29-B3C0-609EF3E6120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341492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320"/>
            <a:ext cx="2057400" cy="585216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12" y="274320"/>
            <a:ext cx="6019799" cy="585216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3F961F02-97D8-4B24-95CF-DA0959E5D1C8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77C8AEA9-F885-41E5-BC18-41B0A0039F0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807401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E1E7112E-7987-42C0-A4E5-8F4D8836F1E1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E22E4991-B7A1-4B2C-8086-1C7F6101C6F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452474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4" y="2129791"/>
            <a:ext cx="7772400" cy="147066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25EA9259-907E-42AF-BD2D-1431253969C1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B4887EDB-D151-4762-94E0-07E2FC7E91B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018067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56FE07B7-6F1F-445C-A7DF-03F738BE8E08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EB77014A-B8F4-4CE2-90AC-DF7639CF9AB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50781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7" y="440627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7" y="2907031"/>
            <a:ext cx="7772400" cy="14992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7E6CD0E6-EFD9-4C2B-9B68-4FA2E238EA6B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CEF81ECD-295B-4A56-ADCC-C670C6D36A2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227205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1" y="160020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1C7FBB8E-748B-4991-BEBC-C69C0A5A6F54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AF858DE0-A665-4B4A-8A3B-AE93A84CC80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907005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3" y="1535431"/>
            <a:ext cx="4040189" cy="64008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3" y="2175515"/>
            <a:ext cx="4040189" cy="39509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30" y="1535431"/>
            <a:ext cx="4041775" cy="64008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30" y="2175515"/>
            <a:ext cx="4041775" cy="39509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F6877F06-FDC1-4D93-A284-44F845634D0A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83CFED47-92EB-4C19-9E1F-07E6416BC1C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45192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7" y="440629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7" y="2907031"/>
            <a:ext cx="7772400" cy="14992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7E6CD0E6-EFD9-4C2B-9B68-4FA2E238EA6B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CEF81ECD-295B-4A56-ADCC-C670C6D36A2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51490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121C665C-6243-4850-9B74-F800480869FC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061348AD-2D35-49A4-9715-0792912F765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041205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EEEFC370-59C4-4B4E-BD7A-BFA6DF925C00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B7FB03F4-7074-439E-9714-AB9A4B93504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543150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5" y="272430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6" y="272416"/>
            <a:ext cx="5111751" cy="58540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5" y="1434470"/>
            <a:ext cx="3008313" cy="46920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C0251EFF-160D-477F-B3CA-7C4EEAEA0975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29B54ADF-BA6D-4F8D-834F-0D1B6D8D971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677442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92" y="4800614"/>
            <a:ext cx="5486400" cy="567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92" y="613411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92" y="5368306"/>
            <a:ext cx="5486400" cy="8039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C374A7D4-164A-40FE-851B-6A05EB56104B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79269155-D4FF-43B2-8A9D-173306128EF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918438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0625FF79-42C9-47F9-9B27-BB31D2100782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E44381AA-F54E-4B29-B3C0-609EF3E6120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563219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320"/>
            <a:ext cx="2057400" cy="585216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7" y="274320"/>
            <a:ext cx="6019799" cy="585216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3F961F02-97D8-4B24-95CF-DA0959E5D1C8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77C8AEA9-F885-41E5-BC18-41B0A0039F0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2608130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E1E7112E-7987-42C0-A4E5-8F4D8836F1E1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E22E4991-B7A1-4B2C-8086-1C7F6101C6F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6693677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1" y="2129791"/>
            <a:ext cx="7772400" cy="147066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25EA9259-907E-42AF-BD2D-1431253969C1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B4887EDB-D151-4762-94E0-07E2FC7E91B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8993700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56FE07B7-6F1F-445C-A7DF-03F738BE8E08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EB77014A-B8F4-4CE2-90AC-DF7639CF9AB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43880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4" y="440626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4" y="2907031"/>
            <a:ext cx="7772400" cy="14992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7E6CD0E6-EFD9-4C2B-9B68-4FA2E238EA6B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CEF81ECD-295B-4A56-ADCC-C670C6D36A2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50902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1" y="160020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1C7FBB8E-748B-4991-BEBC-C69C0A5A6F54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AF858DE0-A665-4B4A-8A3B-AE93A84CC80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4691893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1" y="160020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1C7FBB8E-748B-4991-BEBC-C69C0A5A6F54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AF858DE0-A665-4B4A-8A3B-AE93A84CC80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2138420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1" y="1535431"/>
            <a:ext cx="4040189" cy="64008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1" y="2175515"/>
            <a:ext cx="4040189" cy="39509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9" y="1535431"/>
            <a:ext cx="4041775" cy="64008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9" y="2175515"/>
            <a:ext cx="4041775" cy="39509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F6877F06-FDC1-4D93-A284-44F845634D0A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83CFED47-92EB-4C19-9E1F-07E6416BC1C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5218871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121C665C-6243-4850-9B74-F800480869FC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061348AD-2D35-49A4-9715-0792912F765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5434120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EEEFC370-59C4-4B4E-BD7A-BFA6DF925C00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B7FB03F4-7074-439E-9714-AB9A4B93504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348542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5" y="272420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2416"/>
            <a:ext cx="5111751" cy="58540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5" y="1434470"/>
            <a:ext cx="3008313" cy="46920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C0251EFF-160D-477F-B3CA-7C4EEAEA0975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29B54ADF-BA6D-4F8D-834F-0D1B6D8D971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0566530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9" y="4800604"/>
            <a:ext cx="5486400" cy="567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9" y="613411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9" y="5368296"/>
            <a:ext cx="5486400" cy="8039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C374A7D4-164A-40FE-851B-6A05EB56104B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79269155-D4FF-43B2-8A9D-173306128EF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6998915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0625FF79-42C9-47F9-9B27-BB31D2100782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E44381AA-F54E-4B29-B3C0-609EF3E6120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383549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320"/>
            <a:ext cx="2057400" cy="585216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1" y="274320"/>
            <a:ext cx="6019799" cy="585216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3F961F02-97D8-4B24-95CF-DA0959E5D1C8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77C8AEA9-F885-41E5-BC18-41B0A0039F0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3244773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E1E7112E-7987-42C0-A4E5-8F4D8836F1E1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E22E4991-B7A1-4B2C-8086-1C7F6101C6F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4989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3" y="1535431"/>
            <a:ext cx="4040189" cy="64008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3" y="2175515"/>
            <a:ext cx="4040189" cy="39509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30" y="1535431"/>
            <a:ext cx="4041775" cy="64008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30" y="2175515"/>
            <a:ext cx="4041775" cy="39509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F6877F06-FDC1-4D93-A284-44F845634D0A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83CFED47-92EB-4C19-9E1F-07E6416BC1C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50418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121C665C-6243-4850-9B74-F800480869FC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061348AD-2D35-49A4-9715-0792912F765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8140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EEEFC370-59C4-4B4E-BD7A-BFA6DF925C00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B7FB03F4-7074-439E-9714-AB9A4B93504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88423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5" y="272444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64" y="272416"/>
            <a:ext cx="5111751" cy="58540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5" y="1434470"/>
            <a:ext cx="3008313" cy="46920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C0251EFF-160D-477F-B3CA-7C4EEAEA0975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29B54ADF-BA6D-4F8D-834F-0D1B6D8D971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21621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92" y="4800628"/>
            <a:ext cx="5486400" cy="567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92" y="613411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92" y="5368320"/>
            <a:ext cx="5486400" cy="8039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C374A7D4-164A-40FE-851B-6A05EB56104B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79269155-D4FF-43B2-8A9D-173306128EF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22031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14" y="274639"/>
            <a:ext cx="822960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</a:p>
        </p:txBody>
      </p:sp>
      <p:sp>
        <p:nvSpPr>
          <p:cNvPr id="3075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14" y="1600206"/>
            <a:ext cx="8229601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dirty="0" smtClean="0"/>
              <a:t>Kliknij, aby edytować style wzorca tekstu</a:t>
            </a:r>
          </a:p>
          <a:p>
            <a:pPr lvl="1"/>
            <a:r>
              <a:rPr lang="pl-PL" altLang="pl-PL" dirty="0" smtClean="0"/>
              <a:t>Drugi poziom</a:t>
            </a:r>
          </a:p>
          <a:p>
            <a:pPr lvl="2"/>
            <a:r>
              <a:rPr lang="pl-PL" altLang="pl-PL" dirty="0" smtClean="0"/>
              <a:t>Trzeci poziom</a:t>
            </a:r>
          </a:p>
          <a:p>
            <a:pPr lvl="3"/>
            <a:r>
              <a:rPr lang="pl-PL" altLang="pl-PL" dirty="0" smtClean="0"/>
              <a:t>Czwarty poziom</a:t>
            </a:r>
          </a:p>
          <a:p>
            <a:pPr lvl="4"/>
            <a:r>
              <a:rPr lang="pl-PL" altLang="pl-PL" dirty="0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1" y="6356376"/>
            <a:ext cx="2133600" cy="3635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9144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00206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1ECB76-DFB9-41F1-99AE-22F4F5E82D91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4" y="6356376"/>
            <a:ext cx="2895600" cy="3635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9144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00206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2" y="6356376"/>
            <a:ext cx="2133600" cy="363539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defRPr sz="1200">
                <a:solidFill>
                  <a:srgbClr val="898C9D"/>
                </a:solidFill>
                <a:latin typeface="Calibri" pitchFamily="34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4EAB7E-1485-41C8-9218-304F0FEB3DEF}" type="slidenum">
              <a:rPr lang="pl-PL" altLang="pl-PL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86122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10" y="274639"/>
            <a:ext cx="822960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</a:p>
        </p:txBody>
      </p:sp>
      <p:sp>
        <p:nvSpPr>
          <p:cNvPr id="3075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10" y="1600206"/>
            <a:ext cx="8229601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dirty="0" smtClean="0"/>
              <a:t>Kliknij, aby edytować style wzorca tekstu</a:t>
            </a:r>
          </a:p>
          <a:p>
            <a:pPr lvl="1"/>
            <a:r>
              <a:rPr lang="pl-PL" altLang="pl-PL" dirty="0" smtClean="0"/>
              <a:t>Drugi poziom</a:t>
            </a:r>
          </a:p>
          <a:p>
            <a:pPr lvl="2"/>
            <a:r>
              <a:rPr lang="pl-PL" altLang="pl-PL" dirty="0" smtClean="0"/>
              <a:t>Trzeci poziom</a:t>
            </a:r>
          </a:p>
          <a:p>
            <a:pPr lvl="3"/>
            <a:r>
              <a:rPr lang="pl-PL" altLang="pl-PL" dirty="0" smtClean="0"/>
              <a:t>Czwarty poziom</a:t>
            </a:r>
          </a:p>
          <a:p>
            <a:pPr lvl="4"/>
            <a:r>
              <a:rPr lang="pl-PL" altLang="pl-PL" dirty="0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1" y="6356370"/>
            <a:ext cx="2133600" cy="3635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9144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00206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1ECB76-DFB9-41F1-99AE-22F4F5E82D91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4" y="6356370"/>
            <a:ext cx="2895600" cy="3635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9144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00206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2" y="6356370"/>
            <a:ext cx="2133600" cy="363539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defRPr sz="1200">
                <a:solidFill>
                  <a:srgbClr val="898C9D"/>
                </a:solidFill>
                <a:latin typeface="Calibri" pitchFamily="34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4EAB7E-1485-41C8-9218-304F0FEB3DEF}" type="slidenum">
              <a:rPr lang="pl-PL" altLang="pl-PL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910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6" y="274639"/>
            <a:ext cx="822960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</a:p>
        </p:txBody>
      </p:sp>
      <p:sp>
        <p:nvSpPr>
          <p:cNvPr id="3075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6" y="1600206"/>
            <a:ext cx="8229601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dirty="0" smtClean="0"/>
              <a:t>Kliknij, aby edytować style wzorca tekstu</a:t>
            </a:r>
          </a:p>
          <a:p>
            <a:pPr lvl="1"/>
            <a:r>
              <a:rPr lang="pl-PL" altLang="pl-PL" dirty="0" smtClean="0"/>
              <a:t>Drugi poziom</a:t>
            </a:r>
          </a:p>
          <a:p>
            <a:pPr lvl="2"/>
            <a:r>
              <a:rPr lang="pl-PL" altLang="pl-PL" dirty="0" smtClean="0"/>
              <a:t>Trzeci poziom</a:t>
            </a:r>
          </a:p>
          <a:p>
            <a:pPr lvl="3"/>
            <a:r>
              <a:rPr lang="pl-PL" altLang="pl-PL" dirty="0" smtClean="0"/>
              <a:t>Czwarty poziom</a:t>
            </a:r>
          </a:p>
          <a:p>
            <a:pPr lvl="4"/>
            <a:r>
              <a:rPr lang="pl-PL" altLang="pl-PL" dirty="0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1" y="6356362"/>
            <a:ext cx="2133600" cy="3635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9144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00206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1ECB76-DFB9-41F1-99AE-22F4F5E82D91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4" y="6356362"/>
            <a:ext cx="2895600" cy="3635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9144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00206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2" y="6356362"/>
            <a:ext cx="2133600" cy="363539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defRPr sz="1200">
                <a:solidFill>
                  <a:srgbClr val="898C9D"/>
                </a:solidFill>
                <a:latin typeface="Calibri" pitchFamily="34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4EAB7E-1485-41C8-9218-304F0FEB3DEF}" type="slidenum">
              <a:rPr lang="pl-PL" altLang="pl-PL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7499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9"/>
            <a:ext cx="822960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</a:p>
        </p:txBody>
      </p:sp>
      <p:sp>
        <p:nvSpPr>
          <p:cNvPr id="3075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1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dirty="0" smtClean="0"/>
              <a:t>Kliknij, aby edytować style wzorca tekstu</a:t>
            </a:r>
          </a:p>
          <a:p>
            <a:pPr lvl="1"/>
            <a:r>
              <a:rPr lang="pl-PL" altLang="pl-PL" dirty="0" smtClean="0"/>
              <a:t>Drugi poziom</a:t>
            </a:r>
          </a:p>
          <a:p>
            <a:pPr lvl="2"/>
            <a:r>
              <a:rPr lang="pl-PL" altLang="pl-PL" dirty="0" smtClean="0"/>
              <a:t>Trzeci poziom</a:t>
            </a:r>
          </a:p>
          <a:p>
            <a:pPr lvl="3"/>
            <a:r>
              <a:rPr lang="pl-PL" altLang="pl-PL" dirty="0" smtClean="0"/>
              <a:t>Czwarty poziom</a:t>
            </a:r>
          </a:p>
          <a:p>
            <a:pPr lvl="4"/>
            <a:r>
              <a:rPr lang="pl-PL" altLang="pl-PL" dirty="0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1" y="6356352"/>
            <a:ext cx="2133600" cy="3635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9144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00206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1ECB76-DFB9-41F1-99AE-22F4F5E82D91}" type="datetimeFigureOut">
              <a:rPr lang="pl-PL"/>
              <a:pPr>
                <a:defRPr/>
              </a:pPr>
              <a:t>2018-01-17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2" y="6356352"/>
            <a:ext cx="2895600" cy="3635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9144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00206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1" y="6356352"/>
            <a:ext cx="2133600" cy="363539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defRPr sz="1200">
                <a:solidFill>
                  <a:srgbClr val="898C9D"/>
                </a:solidFill>
                <a:latin typeface="Calibri" pitchFamily="34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4EAB7E-1485-41C8-9218-304F0FEB3DEF}" type="slidenum">
              <a:rPr lang="pl-PL" altLang="pl-PL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8126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99592" y="692696"/>
            <a:ext cx="8157593" cy="3672408"/>
          </a:xfrm>
        </p:spPr>
        <p:txBody>
          <a:bodyPr/>
          <a:lstStyle/>
          <a:p>
            <a:pPr lvl="0"/>
            <a:r>
              <a:rPr lang="pl-PL" sz="4000" b="1" dirty="0" smtClean="0"/>
              <a:t/>
            </a:r>
            <a:br>
              <a:rPr lang="pl-PL" sz="4000" b="1" dirty="0" smtClean="0"/>
            </a:br>
            <a:r>
              <a:rPr lang="pl-PL" sz="4000" b="1" dirty="0" smtClean="0"/>
              <a:t>KODEKS </a:t>
            </a:r>
            <a:r>
              <a:rPr lang="pl-PL" sz="4000" b="1" dirty="0"/>
              <a:t>DOBRYCH PRAKTYK</a:t>
            </a:r>
            <a:br>
              <a:rPr lang="pl-PL" sz="4000" b="1" dirty="0"/>
            </a:br>
            <a:r>
              <a:rPr lang="pl-PL" sz="4000" b="1" dirty="0"/>
              <a:t>W ZAKRESIE PRZETWARZANIA DANYCH </a:t>
            </a:r>
            <a:r>
              <a:rPr lang="pl-PL" sz="4000" b="1" dirty="0" smtClean="0"/>
              <a:t>OSOBOWYCH </a:t>
            </a:r>
            <a:r>
              <a:rPr lang="pl-PL" sz="4000" b="1" dirty="0"/>
              <a:t>PRZEZ BANKI I REJESTRY KREDYTOWE </a:t>
            </a:r>
            <a:r>
              <a:rPr lang="pl-PL" sz="4000" b="1" dirty="0" smtClean="0"/>
              <a:t/>
            </a:r>
            <a:br>
              <a:rPr lang="pl-PL" sz="4000" b="1" dirty="0" smtClean="0"/>
            </a:br>
            <a:r>
              <a:rPr lang="pl-PL" sz="2800" b="1" dirty="0"/>
              <a:t/>
            </a:r>
            <a:br>
              <a:rPr lang="pl-PL" sz="2800" b="1" dirty="0"/>
            </a:br>
            <a:r>
              <a:rPr lang="pl-PL" sz="2600" b="1" baseline="30000" dirty="0" smtClean="0">
                <a:latin typeface="+mn-lt"/>
              </a:rPr>
              <a:t/>
            </a:r>
            <a:br>
              <a:rPr lang="pl-PL" sz="2600" b="1" baseline="30000" dirty="0" smtClean="0">
                <a:latin typeface="+mn-lt"/>
              </a:rPr>
            </a:br>
            <a:r>
              <a:rPr lang="pl-PL" sz="2600" b="1" dirty="0" smtClean="0">
                <a:latin typeface="+mn-lt"/>
              </a:rPr>
              <a:t/>
            </a:r>
            <a:br>
              <a:rPr lang="pl-PL" sz="2600" b="1" dirty="0" smtClean="0">
                <a:latin typeface="+mn-lt"/>
              </a:rPr>
            </a:br>
            <a:r>
              <a:rPr lang="pl-PL" sz="2600" b="1" baseline="30000" dirty="0" smtClean="0">
                <a:latin typeface="+mn-lt"/>
              </a:rPr>
              <a:t/>
            </a:r>
            <a:br>
              <a:rPr lang="pl-PL" sz="2600" b="1" baseline="30000" dirty="0" smtClean="0">
                <a:latin typeface="+mn-lt"/>
              </a:rPr>
            </a:br>
            <a:endParaRPr lang="pl-PL" sz="2600" b="1" baseline="30000" dirty="0"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3429000"/>
            <a:ext cx="7931239" cy="3096344"/>
          </a:xfrm>
        </p:spPr>
        <p:txBody>
          <a:bodyPr/>
          <a:lstStyle/>
          <a:p>
            <a:pPr marL="0" indent="0" algn="ctr">
              <a:buNone/>
            </a:pPr>
            <a:endParaRPr lang="pl-PL" b="1" dirty="0" smtClean="0"/>
          </a:p>
          <a:p>
            <a:pPr marL="0" indent="0" algn="ctr">
              <a:buNone/>
            </a:pPr>
            <a:r>
              <a:rPr lang="pl-PL" b="1" dirty="0" smtClean="0"/>
              <a:t>DR TADEUSZ BIAŁEK</a:t>
            </a:r>
          </a:p>
          <a:p>
            <a:pPr marL="0" indent="0" algn="ctr">
              <a:buNone/>
            </a:pPr>
            <a:r>
              <a:rPr lang="pl-PL" altLang="pl-PL" b="1" dirty="0"/>
              <a:t>Dyrektor Zespołu Prawno – Legislacyjnego </a:t>
            </a:r>
          </a:p>
          <a:p>
            <a:pPr marL="0" indent="0" algn="ctr">
              <a:buNone/>
            </a:pPr>
            <a:r>
              <a:rPr lang="pl-PL" altLang="pl-PL" b="1" dirty="0" smtClean="0"/>
              <a:t>Związku </a:t>
            </a:r>
            <a:r>
              <a:rPr lang="pl-PL" altLang="pl-PL" b="1" dirty="0"/>
              <a:t>Banków Polskich</a:t>
            </a:r>
          </a:p>
          <a:p>
            <a:pPr marL="0" indent="0" algn="ctr">
              <a:buNone/>
            </a:pP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71705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1052736"/>
            <a:ext cx="8064896" cy="5328592"/>
          </a:xfrm>
        </p:spPr>
        <p:txBody>
          <a:bodyPr/>
          <a:lstStyle/>
          <a:p>
            <a:pPr marL="0" indent="0" algn="just">
              <a:buNone/>
            </a:pPr>
            <a:endParaRPr lang="pl-PL" sz="1600" b="1" dirty="0"/>
          </a:p>
          <a:p>
            <a:pPr marL="0" indent="0" algn="just">
              <a:buNone/>
            </a:pPr>
            <a:r>
              <a:rPr lang="pl-PL" sz="1600" b="1" u="sng" dirty="0" smtClean="0"/>
              <a:t>Definicje i skróty</a:t>
            </a:r>
          </a:p>
          <a:p>
            <a:pPr marL="0" indent="0" algn="just">
              <a:buNone/>
            </a:pPr>
            <a:r>
              <a:rPr lang="pl-PL" sz="1600" dirty="0" smtClean="0"/>
              <a:t>Kodeks zawiera słowniczek definicji oraz skrótów używanych na jego gruncie.</a:t>
            </a:r>
          </a:p>
          <a:p>
            <a:pPr marL="0" indent="0" algn="just">
              <a:buNone/>
            </a:pPr>
            <a:endParaRPr lang="pl-PL" sz="1600" b="1" dirty="0"/>
          </a:p>
          <a:p>
            <a:pPr marL="0" indent="0" algn="just">
              <a:buNone/>
            </a:pPr>
            <a:r>
              <a:rPr lang="pl-PL" sz="1600" b="1" u="sng" dirty="0" smtClean="0"/>
              <a:t>Zasady dotyczące przetwarzania danych osobowych</a:t>
            </a:r>
          </a:p>
          <a:p>
            <a:pPr marL="0" indent="0" algn="just">
              <a:buNone/>
            </a:pPr>
            <a:r>
              <a:rPr lang="pl-PL" sz="1600" dirty="0" smtClean="0"/>
              <a:t>Kodeks wymienia oraz opisuje podstawowe zasady dotyczące przetwarzania danych osobowych.</a:t>
            </a:r>
          </a:p>
          <a:p>
            <a:pPr marL="0" indent="0" algn="just">
              <a:buNone/>
            </a:pPr>
            <a:endParaRPr lang="pl-PL" sz="1600" b="1" dirty="0" smtClean="0"/>
          </a:p>
          <a:p>
            <a:pPr marL="0" indent="0" algn="just">
              <a:buNone/>
            </a:pPr>
            <a:r>
              <a:rPr lang="pl-PL" sz="1600" b="1" u="sng" dirty="0"/>
              <a:t>P</a:t>
            </a:r>
            <a:r>
              <a:rPr lang="pl-PL" sz="1600" b="1" u="sng" dirty="0" smtClean="0"/>
              <a:t>odstawy prawne przetwarzania danych osobowych</a:t>
            </a:r>
          </a:p>
          <a:p>
            <a:pPr marL="0" indent="0" algn="just">
              <a:buNone/>
            </a:pPr>
            <a:r>
              <a:rPr lang="pl-PL" sz="1600" dirty="0" smtClean="0"/>
              <a:t>Kodeks wskazuje warunki, przy których spełnieniu bank lub rejestr kredytowy przetwarza dane osobowe.</a:t>
            </a:r>
          </a:p>
          <a:p>
            <a:pPr marL="0" indent="0" algn="just">
              <a:buNone/>
            </a:pPr>
            <a:r>
              <a:rPr lang="pl-PL" sz="1600" b="1" dirty="0" smtClean="0"/>
              <a:t> </a:t>
            </a:r>
          </a:p>
          <a:p>
            <a:pPr marL="0" indent="0" algn="just">
              <a:buNone/>
            </a:pPr>
            <a:r>
              <a:rPr lang="pl-PL" sz="1600" b="1" u="sng" dirty="0" smtClean="0"/>
              <a:t>Warunki pozyskiwania zgody na przetwarzanie danych osobowych</a:t>
            </a:r>
          </a:p>
          <a:p>
            <a:pPr marL="0" indent="0" algn="just">
              <a:buNone/>
            </a:pPr>
            <a:r>
              <a:rPr lang="pl-PL" sz="1600" dirty="0" smtClean="0"/>
              <a:t>Kodeks definiuje zgodę osoby, której dane dotyczą, jednocześnie w szczegółowy sposób określając warunki pozyskiwania tejże zgody.</a:t>
            </a:r>
          </a:p>
          <a:p>
            <a:pPr marL="0" indent="0" algn="just">
              <a:buNone/>
            </a:pPr>
            <a:endParaRPr lang="pl-PL" sz="1600" b="1" dirty="0"/>
          </a:p>
          <a:p>
            <a:pPr marL="0" indent="0">
              <a:buNone/>
            </a:pPr>
            <a:endParaRPr lang="pl-PL" sz="1600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899592" y="188641"/>
            <a:ext cx="8244408" cy="936104"/>
          </a:xfrm>
        </p:spPr>
        <p:txBody>
          <a:bodyPr/>
          <a:lstStyle/>
          <a:p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>OBSZARY TEMATYCZNE KODEKSU </a:t>
            </a:r>
            <a:r>
              <a:rPr lang="pl-PL" sz="2000" b="1" dirty="0"/>
              <a:t/>
            </a:r>
            <a:br>
              <a:rPr lang="pl-PL" sz="2000" b="1" dirty="0"/>
            </a:br>
            <a:r>
              <a:rPr lang="pl-PL" sz="2000" b="1" dirty="0"/>
              <a:t/>
            </a:r>
            <a:br>
              <a:rPr lang="pl-PL" sz="2000" b="1" dirty="0"/>
            </a:b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88484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1052736"/>
            <a:ext cx="8064896" cy="5328592"/>
          </a:xfrm>
        </p:spPr>
        <p:txBody>
          <a:bodyPr/>
          <a:lstStyle/>
          <a:p>
            <a:pPr marL="0" indent="0" algn="just">
              <a:buNone/>
            </a:pPr>
            <a:r>
              <a:rPr lang="pl-PL" sz="1600" b="1" u="sng" dirty="0" smtClean="0"/>
              <a:t>Prawa osoby, której dane dotyczą</a:t>
            </a:r>
          </a:p>
          <a:p>
            <a:pPr marL="0" indent="0" algn="just">
              <a:buNone/>
            </a:pPr>
            <a:r>
              <a:rPr lang="pl-PL" sz="1600" dirty="0" smtClean="0"/>
              <a:t>Kodeks określa zasady realizacji przez banki i rejestry kredytowe praw osób, których dane dotyczą. W tym zakresie postanowienia Kodeksu obejmują:</a:t>
            </a:r>
          </a:p>
          <a:p>
            <a:pPr marL="0" indent="0" algn="just">
              <a:buNone/>
            </a:pPr>
            <a:endParaRPr lang="pl-PL" sz="1600" dirty="0" smtClean="0"/>
          </a:p>
          <a:p>
            <a:pPr algn="just"/>
            <a:r>
              <a:rPr lang="pl-PL" sz="1600" dirty="0" smtClean="0"/>
              <a:t>Obowiązek informacyjny;</a:t>
            </a:r>
          </a:p>
          <a:p>
            <a:pPr algn="just"/>
            <a:r>
              <a:rPr lang="pl-PL" sz="1600" dirty="0" smtClean="0"/>
              <a:t>Prawo dostępu do danych osoby, której dane dotyczą;</a:t>
            </a:r>
          </a:p>
          <a:p>
            <a:pPr algn="just"/>
            <a:r>
              <a:rPr lang="pl-PL" sz="1600" dirty="0" smtClean="0"/>
              <a:t>Prawo do sprostowania danych;</a:t>
            </a:r>
          </a:p>
          <a:p>
            <a:pPr algn="just"/>
            <a:r>
              <a:rPr lang="pl-PL" sz="1600" dirty="0" smtClean="0"/>
              <a:t>Prawo do usunięcia danych (prawo do bycia zapomnianym);</a:t>
            </a:r>
          </a:p>
          <a:p>
            <a:pPr algn="just"/>
            <a:r>
              <a:rPr lang="pl-PL" sz="1600" dirty="0" smtClean="0"/>
              <a:t>Prawo do ograniczenia przetwarzania danych osobowych;</a:t>
            </a:r>
          </a:p>
          <a:p>
            <a:pPr algn="just"/>
            <a:r>
              <a:rPr lang="pl-PL" sz="1600" dirty="0" smtClean="0"/>
              <a:t>Obowiązek powiadomienia o sprostowaniu lub usunięciu danych osobowych lub o ograniczeniu przetwarzania;</a:t>
            </a:r>
          </a:p>
          <a:p>
            <a:pPr algn="just"/>
            <a:r>
              <a:rPr lang="pl-PL" sz="1600" dirty="0" smtClean="0"/>
              <a:t>Prawo do przenoszenia danych (w tym: </a:t>
            </a:r>
            <a:r>
              <a:rPr lang="pl-PL" sz="1600" dirty="0"/>
              <a:t>p</a:t>
            </a:r>
            <a:r>
              <a:rPr lang="pl-PL" sz="1600" dirty="0" smtClean="0"/>
              <a:t>rawo </a:t>
            </a:r>
            <a:r>
              <a:rPr lang="pl-PL" sz="1600" dirty="0"/>
              <a:t>do otrzymywania </a:t>
            </a:r>
            <a:r>
              <a:rPr lang="pl-PL" sz="1600" dirty="0" smtClean="0"/>
              <a:t>danych oraz </a:t>
            </a:r>
            <a:r>
              <a:rPr lang="pl-PL" sz="1600" dirty="0"/>
              <a:t>p</a:t>
            </a:r>
            <a:r>
              <a:rPr lang="pl-PL" sz="1600" dirty="0" smtClean="0"/>
              <a:t>rawo </a:t>
            </a:r>
            <a:r>
              <a:rPr lang="pl-PL" sz="1600" dirty="0"/>
              <a:t>do żądania do przesłania danych innemu </a:t>
            </a:r>
            <a:r>
              <a:rPr lang="pl-PL" sz="1600" dirty="0" smtClean="0"/>
              <a:t>administratorowi);</a:t>
            </a:r>
          </a:p>
          <a:p>
            <a:pPr algn="just"/>
            <a:r>
              <a:rPr lang="pl-PL" sz="1600" dirty="0" smtClean="0"/>
              <a:t>Prawo sprzeciwu. </a:t>
            </a:r>
          </a:p>
          <a:p>
            <a:pPr marL="0" indent="0" algn="just">
              <a:buNone/>
            </a:pPr>
            <a:endParaRPr lang="pl-PL" sz="1600" dirty="0"/>
          </a:p>
          <a:p>
            <a:pPr marL="0" indent="0" algn="just">
              <a:buNone/>
            </a:pPr>
            <a:r>
              <a:rPr lang="pl-PL" sz="1600" dirty="0" smtClean="0"/>
              <a:t>Kodeks określa zarówno zasady ogólne – wspólne dla wszystkich ww. praw, jak i szczegółowe zasady dotyczące poszczególnych praw, uwzględniające ich specyfikę.</a:t>
            </a:r>
            <a:endParaRPr lang="pl-PL" sz="1600" dirty="0"/>
          </a:p>
          <a:p>
            <a:pPr marL="0" indent="0">
              <a:buNone/>
            </a:pPr>
            <a:endParaRPr lang="pl-PL" sz="1600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899592" y="188641"/>
            <a:ext cx="8244408" cy="936104"/>
          </a:xfrm>
        </p:spPr>
        <p:txBody>
          <a:bodyPr/>
          <a:lstStyle/>
          <a:p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>OBSZARY TEMATYCZNE KODEKSU </a:t>
            </a:r>
            <a:r>
              <a:rPr lang="pl-PL" sz="2000" b="1" dirty="0"/>
              <a:t/>
            </a:r>
            <a:br>
              <a:rPr lang="pl-PL" sz="2000" b="1" dirty="0"/>
            </a:br>
            <a:r>
              <a:rPr lang="pl-PL" sz="2000" b="1" dirty="0"/>
              <a:t/>
            </a:r>
            <a:br>
              <a:rPr lang="pl-PL" sz="2000" b="1" dirty="0"/>
            </a:b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62614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1052736"/>
            <a:ext cx="8064896" cy="5328592"/>
          </a:xfrm>
        </p:spPr>
        <p:txBody>
          <a:bodyPr/>
          <a:lstStyle/>
          <a:p>
            <a:pPr marL="0" indent="0" algn="just">
              <a:buNone/>
            </a:pPr>
            <a:endParaRPr lang="pl-PL" sz="1600" b="1" dirty="0"/>
          </a:p>
          <a:p>
            <a:pPr marL="0" indent="0" algn="just">
              <a:buNone/>
            </a:pPr>
            <a:r>
              <a:rPr lang="pl-PL" sz="1600" b="1" u="sng" dirty="0"/>
              <a:t>Przechowywanie i usuwanie danych </a:t>
            </a:r>
            <a:r>
              <a:rPr lang="pl-PL" sz="1600" b="1" u="sng" dirty="0" smtClean="0"/>
              <a:t>osobowych</a:t>
            </a:r>
          </a:p>
          <a:p>
            <a:pPr marL="0" indent="0" algn="just">
              <a:buNone/>
            </a:pPr>
            <a:r>
              <a:rPr lang="pl-PL" sz="1600" dirty="0" smtClean="0"/>
              <a:t>Kodeks reguluje przechowywanie i usuwanie danych osobowych, wychodząc z ogólnej zasady, iż dane </a:t>
            </a:r>
            <a:r>
              <a:rPr lang="pl-PL" sz="1600" dirty="0"/>
              <a:t>osobowe Klientów lub potencjalnych Klientów nie mogą być przechowywane w formie umożliwiającej ich identyfikację przez okres dłuższy, niż jest to niezbędne do celów, w których dane te są przetwarzane. </a:t>
            </a:r>
          </a:p>
          <a:p>
            <a:pPr marL="0" indent="0" algn="just">
              <a:buNone/>
            </a:pPr>
            <a:endParaRPr lang="pl-PL" sz="1600" b="1" dirty="0"/>
          </a:p>
          <a:p>
            <a:pPr marL="0" lvl="0" indent="0" algn="just">
              <a:buNone/>
            </a:pPr>
            <a:r>
              <a:rPr lang="pl-PL" sz="1600" b="1" u="sng" dirty="0"/>
              <a:t>Profilowanie oraz zautomatyzowane przetwarzanie danych osobowych osób </a:t>
            </a:r>
            <a:r>
              <a:rPr lang="pl-PL" sz="1600" b="1" u="sng" dirty="0" smtClean="0"/>
              <a:t>fizycznych</a:t>
            </a:r>
          </a:p>
          <a:p>
            <a:pPr marL="0" lvl="0" indent="0" algn="just">
              <a:buNone/>
            </a:pPr>
            <a:r>
              <a:rPr lang="pl-PL" sz="1600" dirty="0" smtClean="0"/>
              <a:t>Kodeks zawiera zbiór zasad dotyczących profilowania oraz zautomatyzowanego przetwarzania danych osobowych, m.in. wskazując przykładowe cele profilowania Klientów przez banki i rejestry kredytowe. Kodeks zawiera również – w formie załączników - opis </a:t>
            </a:r>
            <a:r>
              <a:rPr lang="pl-PL" sz="1600" dirty="0"/>
              <a:t>modelu oceny punktowej (</a:t>
            </a:r>
            <a:r>
              <a:rPr lang="pl-PL" sz="1600" dirty="0" err="1"/>
              <a:t>scoringowego</a:t>
            </a:r>
            <a:r>
              <a:rPr lang="pl-PL" sz="1600" dirty="0"/>
              <a:t>) wykorzystywanego w procesie zarządzania ryzykiem kredytowym </a:t>
            </a:r>
            <a:r>
              <a:rPr lang="pl-PL" sz="1600" dirty="0" smtClean="0"/>
              <a:t>(Załącznik </a:t>
            </a:r>
            <a:r>
              <a:rPr lang="pl-PL" sz="1600" dirty="0"/>
              <a:t>nr </a:t>
            </a:r>
            <a:r>
              <a:rPr lang="pl-PL" sz="1600" dirty="0" smtClean="0"/>
              <a:t>3) oraz przykłady </a:t>
            </a:r>
            <a:r>
              <a:rPr lang="pl-PL" sz="1600" dirty="0"/>
              <a:t>zautomatyzowanego przetwarzania danych </a:t>
            </a:r>
            <a:r>
              <a:rPr lang="pl-PL" sz="1600" dirty="0" smtClean="0"/>
              <a:t>(Załącznik </a:t>
            </a:r>
            <a:r>
              <a:rPr lang="pl-PL" sz="1600" dirty="0"/>
              <a:t>nr </a:t>
            </a:r>
            <a:r>
              <a:rPr lang="pl-PL" sz="1600" dirty="0" smtClean="0"/>
              <a:t>6). </a:t>
            </a:r>
            <a:endParaRPr lang="pl-PL" sz="1600" b="1" dirty="0"/>
          </a:p>
          <a:p>
            <a:pPr marL="0" lvl="0" indent="0" algn="just">
              <a:buNone/>
            </a:pPr>
            <a:endParaRPr lang="pl-PL" sz="1600" b="1" dirty="0" smtClean="0"/>
          </a:p>
          <a:p>
            <a:pPr marL="0" lvl="0" indent="0" algn="just">
              <a:buNone/>
            </a:pPr>
            <a:r>
              <a:rPr lang="pl-PL" sz="1600" b="1" u="sng" dirty="0" smtClean="0"/>
              <a:t>Powierzenie </a:t>
            </a:r>
            <a:r>
              <a:rPr lang="pl-PL" sz="1600" b="1" u="sng" dirty="0"/>
              <a:t>przetwarzania – klauzule umów z </a:t>
            </a:r>
            <a:r>
              <a:rPr lang="pl-PL" sz="1600" b="1" u="sng" dirty="0" smtClean="0"/>
              <a:t>dostawcami</a:t>
            </a:r>
          </a:p>
          <a:p>
            <a:pPr marL="0" indent="0" algn="just">
              <a:buNone/>
            </a:pPr>
            <a:r>
              <a:rPr lang="pl-PL" sz="1600" dirty="0" smtClean="0"/>
              <a:t>Kodeks przewiduje, iż banki </a:t>
            </a:r>
            <a:r>
              <a:rPr lang="pl-PL" sz="1600" dirty="0"/>
              <a:t>jako administratorzy mogą stosować </a:t>
            </a:r>
            <a:r>
              <a:rPr lang="pl-PL" sz="1600" dirty="0" smtClean="0"/>
              <a:t>do </a:t>
            </a:r>
            <a:r>
              <a:rPr lang="pl-PL" sz="1600" dirty="0"/>
              <a:t>umów zawieranych z podmiotami </a:t>
            </a:r>
            <a:r>
              <a:rPr lang="pl-PL" sz="1600" dirty="0" smtClean="0"/>
              <a:t>przetwarzającymi przykładowe zapisy wymienione w Załączniku </a:t>
            </a:r>
            <a:r>
              <a:rPr lang="pl-PL" sz="1600" dirty="0"/>
              <a:t>nr </a:t>
            </a:r>
            <a:r>
              <a:rPr lang="pl-PL" sz="1600" dirty="0" smtClean="0"/>
              <a:t>5 do Kodeksu. </a:t>
            </a:r>
            <a:endParaRPr lang="pl-PL" sz="1600" b="1" dirty="0"/>
          </a:p>
          <a:p>
            <a:pPr marL="0" indent="0" algn="just">
              <a:buNone/>
            </a:pPr>
            <a:endParaRPr lang="pl-PL" sz="1600" b="1" dirty="0"/>
          </a:p>
          <a:p>
            <a:pPr marL="0" indent="0">
              <a:buNone/>
            </a:pPr>
            <a:endParaRPr lang="pl-PL" sz="1600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899592" y="188641"/>
            <a:ext cx="8244408" cy="936104"/>
          </a:xfrm>
        </p:spPr>
        <p:txBody>
          <a:bodyPr/>
          <a:lstStyle/>
          <a:p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>OBSZARY TEMATYCZNE KODEKSU </a:t>
            </a:r>
            <a:r>
              <a:rPr lang="pl-PL" sz="2000" b="1" dirty="0"/>
              <a:t/>
            </a:r>
            <a:br>
              <a:rPr lang="pl-PL" sz="2000" b="1" dirty="0"/>
            </a:br>
            <a:r>
              <a:rPr lang="pl-PL" sz="2000" b="1" dirty="0"/>
              <a:t/>
            </a:r>
            <a:br>
              <a:rPr lang="pl-PL" sz="2000" b="1" dirty="0"/>
            </a:b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1693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1052736"/>
            <a:ext cx="8064896" cy="5328592"/>
          </a:xfrm>
        </p:spPr>
        <p:txBody>
          <a:bodyPr/>
          <a:lstStyle/>
          <a:p>
            <a:pPr marL="0" lvl="0" indent="0" algn="just">
              <a:buNone/>
            </a:pPr>
            <a:r>
              <a:rPr lang="pl-PL" sz="1600" b="1" u="sng" dirty="0" smtClean="0"/>
              <a:t>Powiadomienia </a:t>
            </a:r>
            <a:r>
              <a:rPr lang="pl-PL" sz="1600" b="1" u="sng" dirty="0"/>
              <a:t>o naruszeniu ochrony danych </a:t>
            </a:r>
            <a:r>
              <a:rPr lang="pl-PL" sz="1600" b="1" u="sng" dirty="0" smtClean="0"/>
              <a:t>osobowych</a:t>
            </a:r>
          </a:p>
          <a:p>
            <a:pPr marL="0" lvl="0" indent="0" algn="just">
              <a:buNone/>
            </a:pPr>
            <a:r>
              <a:rPr lang="pl-PL" sz="1600" dirty="0" smtClean="0"/>
              <a:t>Kodeks określa również zasady dotyczące powiadomienia o naruszeniu ochrony danych osobowych (naruszenie ochrony danych osobowych podlegające obowiązkowi zgłoszenia organowi nadzorczemu oraz </a:t>
            </a:r>
            <a:r>
              <a:rPr lang="pl-PL" sz="1600" dirty="0"/>
              <a:t>naruszenie ochrony danych osobowych podlegające obowiązkowi zgłoszenia </a:t>
            </a:r>
            <a:r>
              <a:rPr lang="pl-PL" sz="1600" dirty="0" smtClean="0"/>
              <a:t>osobie, której dane dotyczą). W szczególności, Kodeks zawiera przykłady sytuacji, które mogą prowadzić do naruszenia ochrony danych osobowych, jak również przykłady przypadków stanowiących naruszenie </a:t>
            </a:r>
            <a:r>
              <a:rPr lang="pl-PL" sz="1600" dirty="0"/>
              <a:t>ochrony danych osobowych </a:t>
            </a:r>
            <a:r>
              <a:rPr lang="pl-PL" sz="1600" dirty="0" smtClean="0"/>
              <a:t>nie podlegające </a:t>
            </a:r>
            <a:r>
              <a:rPr lang="pl-PL" sz="1600" dirty="0"/>
              <a:t>obowiązkowi zgłoszenia organowi nadzorczemu </a:t>
            </a:r>
            <a:r>
              <a:rPr lang="pl-PL" sz="1600" dirty="0" smtClean="0"/>
              <a:t>oraz </a:t>
            </a:r>
            <a:r>
              <a:rPr lang="pl-PL" sz="1600" dirty="0"/>
              <a:t>przykłady przypadków stanowiących </a:t>
            </a:r>
            <a:r>
              <a:rPr lang="pl-PL" sz="1600" dirty="0" smtClean="0"/>
              <a:t>naruszenie </a:t>
            </a:r>
            <a:r>
              <a:rPr lang="pl-PL" sz="1600" dirty="0"/>
              <a:t>ochrony danych osobowych podlegające obowiązkowi zgłoszenia osobie, której dane </a:t>
            </a:r>
            <a:r>
              <a:rPr lang="pl-PL" sz="1600" dirty="0" smtClean="0"/>
              <a:t>dotyczą.</a:t>
            </a:r>
          </a:p>
          <a:p>
            <a:pPr marL="0" lvl="0" indent="0" algn="just">
              <a:buNone/>
            </a:pPr>
            <a:endParaRPr lang="pl-PL" sz="1600" b="1" u="sng" dirty="0"/>
          </a:p>
          <a:p>
            <a:pPr marL="0" lvl="0" indent="0" algn="just">
              <a:buNone/>
            </a:pPr>
            <a:r>
              <a:rPr lang="pl-PL" sz="1600" b="1" u="sng" dirty="0" smtClean="0"/>
              <a:t>Ocena </a:t>
            </a:r>
            <a:r>
              <a:rPr lang="pl-PL" sz="1600" b="1" u="sng" dirty="0"/>
              <a:t>skutków przetwarzania danych</a:t>
            </a:r>
          </a:p>
          <a:p>
            <a:pPr marL="0" indent="0" algn="just">
              <a:buNone/>
            </a:pPr>
            <a:r>
              <a:rPr lang="pl-PL" sz="1600" dirty="0" smtClean="0"/>
              <a:t>Kodeks ustanawia zasady z obszaru oceny skutków przetwarzania danych, m.in. wskazując przykłady sytuacji, w których </a:t>
            </a:r>
            <a:r>
              <a:rPr lang="pl-PL" sz="1600" dirty="0"/>
              <a:t>b</a:t>
            </a:r>
            <a:r>
              <a:rPr lang="pl-PL" sz="1600" dirty="0" smtClean="0"/>
              <a:t>anki </a:t>
            </a:r>
            <a:r>
              <a:rPr lang="pl-PL" sz="1600" dirty="0"/>
              <a:t>i rejestry kredytowe powinny rozważyć przeprowadzenie oceny skutków dla ochrony danych </a:t>
            </a:r>
            <a:r>
              <a:rPr lang="pl-PL" sz="1600" dirty="0" smtClean="0"/>
              <a:t>osobowych.</a:t>
            </a:r>
            <a:endParaRPr lang="pl-PL" sz="1600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899592" y="188641"/>
            <a:ext cx="8244408" cy="936104"/>
          </a:xfrm>
        </p:spPr>
        <p:txBody>
          <a:bodyPr/>
          <a:lstStyle/>
          <a:p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>OBSZARY TEMATYCZNE KODEKSU </a:t>
            </a:r>
            <a:r>
              <a:rPr lang="pl-PL" sz="2000" b="1" dirty="0"/>
              <a:t/>
            </a:r>
            <a:br>
              <a:rPr lang="pl-PL" sz="2000" b="1" dirty="0"/>
            </a:br>
            <a:r>
              <a:rPr lang="pl-PL" sz="2000" b="1" dirty="0"/>
              <a:t/>
            </a:r>
            <a:br>
              <a:rPr lang="pl-PL" sz="2000" b="1" dirty="0"/>
            </a:b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92868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1052736"/>
            <a:ext cx="8064896" cy="5328592"/>
          </a:xfrm>
        </p:spPr>
        <p:txBody>
          <a:bodyPr/>
          <a:lstStyle/>
          <a:p>
            <a:pPr marL="0" indent="0" algn="just">
              <a:buNone/>
            </a:pPr>
            <a:r>
              <a:rPr lang="pl-PL" sz="1600" b="1" dirty="0" smtClean="0"/>
              <a:t>Na Kodeks składają się również niżej wskazane załączniki:</a:t>
            </a:r>
          </a:p>
          <a:p>
            <a:pPr marL="0" indent="0" algn="just">
              <a:buNone/>
            </a:pPr>
            <a:endParaRPr lang="pl-PL" sz="1600" b="1" dirty="0"/>
          </a:p>
          <a:p>
            <a:pPr algn="just"/>
            <a:r>
              <a:rPr lang="pl-PL" sz="1600" b="1" dirty="0"/>
              <a:t>Załącznik nr </a:t>
            </a:r>
            <a:r>
              <a:rPr lang="pl-PL" sz="1600" b="1" dirty="0" smtClean="0"/>
              <a:t>1: </a:t>
            </a:r>
            <a:r>
              <a:rPr lang="pl-PL" sz="1600" b="1" dirty="0"/>
              <a:t>W</a:t>
            </a:r>
            <a:r>
              <a:rPr lang="pl-PL" sz="1600" b="1" dirty="0" smtClean="0"/>
              <a:t>zór </a:t>
            </a:r>
            <a:r>
              <a:rPr lang="pl-PL" sz="1600" b="1" dirty="0"/>
              <a:t>powiadomienia o naruszeniu ochrony danych osobowych – zawiadomienie organu </a:t>
            </a:r>
            <a:r>
              <a:rPr lang="pl-PL" sz="1600" b="1" dirty="0" smtClean="0"/>
              <a:t>nadzorczego</a:t>
            </a:r>
          </a:p>
          <a:p>
            <a:pPr marL="0" indent="0" algn="just">
              <a:buNone/>
            </a:pPr>
            <a:endParaRPr lang="pl-PL" sz="1600" b="1" dirty="0"/>
          </a:p>
          <a:p>
            <a:pPr algn="just"/>
            <a:r>
              <a:rPr lang="pl-PL" sz="1600" b="1" dirty="0"/>
              <a:t>Załącznik nr </a:t>
            </a:r>
            <a:r>
              <a:rPr lang="pl-PL" sz="1600" b="1" dirty="0" smtClean="0"/>
              <a:t>2: Wzór </a:t>
            </a:r>
            <a:r>
              <a:rPr lang="pl-PL" sz="1600" b="1" dirty="0"/>
              <a:t>powiadomienia o naruszeniu ochrony danych osobowych – zawiadomienie osoby, której dane </a:t>
            </a:r>
            <a:r>
              <a:rPr lang="pl-PL" sz="1600" b="1" dirty="0" smtClean="0"/>
              <a:t>dotyczą</a:t>
            </a:r>
          </a:p>
          <a:p>
            <a:pPr marL="0" indent="0" algn="just">
              <a:buNone/>
            </a:pPr>
            <a:endParaRPr lang="pl-PL" sz="1600" b="1" dirty="0"/>
          </a:p>
          <a:p>
            <a:pPr algn="just"/>
            <a:r>
              <a:rPr lang="pl-PL" sz="1600" b="1" dirty="0"/>
              <a:t>Załącznik nr </a:t>
            </a:r>
            <a:r>
              <a:rPr lang="pl-PL" sz="1600" b="1" dirty="0" smtClean="0"/>
              <a:t>3: Opis </a:t>
            </a:r>
            <a:r>
              <a:rPr lang="pl-PL" sz="1600" b="1" dirty="0"/>
              <a:t>przykładowego modelu oceny punktowej (</a:t>
            </a:r>
            <a:r>
              <a:rPr lang="pl-PL" sz="1600" b="1" dirty="0" err="1"/>
              <a:t>scoringowego</a:t>
            </a:r>
            <a:r>
              <a:rPr lang="pl-PL" sz="1600" b="1" dirty="0"/>
              <a:t>) wykorzystywanego w procesie zarządzania ryzykiem kredytowym </a:t>
            </a:r>
            <a:endParaRPr lang="pl-PL" sz="1600" b="1" dirty="0" smtClean="0"/>
          </a:p>
          <a:p>
            <a:pPr marL="0" indent="0" algn="just">
              <a:buNone/>
            </a:pPr>
            <a:endParaRPr lang="pl-PL" sz="1600" b="1" dirty="0"/>
          </a:p>
          <a:p>
            <a:pPr algn="just"/>
            <a:r>
              <a:rPr lang="pl-PL" sz="1600" b="1" dirty="0"/>
              <a:t>Załącznik nr </a:t>
            </a:r>
            <a:r>
              <a:rPr lang="pl-PL" sz="1600" b="1" dirty="0" smtClean="0"/>
              <a:t>4: Zakresy </a:t>
            </a:r>
            <a:r>
              <a:rPr lang="pl-PL" sz="1600" b="1" dirty="0"/>
              <a:t>informacji przekazywanych Klientowi </a:t>
            </a:r>
            <a:endParaRPr lang="pl-PL" sz="1600" b="1" dirty="0" smtClean="0"/>
          </a:p>
          <a:p>
            <a:pPr marL="0" indent="0" algn="just">
              <a:buNone/>
            </a:pPr>
            <a:endParaRPr lang="pl-PL" sz="1600" b="1" dirty="0"/>
          </a:p>
          <a:p>
            <a:pPr algn="just"/>
            <a:r>
              <a:rPr lang="pl-PL" sz="1600" b="1" dirty="0"/>
              <a:t>Załącznik nr </a:t>
            </a:r>
            <a:r>
              <a:rPr lang="pl-PL" sz="1600" b="1" dirty="0" smtClean="0"/>
              <a:t>5: Przykładowe </a:t>
            </a:r>
            <a:r>
              <a:rPr lang="pl-PL" sz="1600" b="1" dirty="0"/>
              <a:t>postanowienia umów zawieranych z </a:t>
            </a:r>
            <a:r>
              <a:rPr lang="pl-PL" sz="1600" b="1" dirty="0" smtClean="0"/>
              <a:t>podmiotami przetwarzającymi</a:t>
            </a:r>
          </a:p>
          <a:p>
            <a:pPr marL="0" indent="0" algn="just">
              <a:buNone/>
            </a:pPr>
            <a:endParaRPr lang="pl-PL" sz="1600" b="1" dirty="0"/>
          </a:p>
          <a:p>
            <a:pPr algn="just"/>
            <a:r>
              <a:rPr lang="pl-PL" sz="1600" b="1" dirty="0"/>
              <a:t>Załącznik nr </a:t>
            </a:r>
            <a:r>
              <a:rPr lang="pl-PL" sz="1600" b="1" dirty="0" smtClean="0"/>
              <a:t>6: Przykłady </a:t>
            </a:r>
            <a:r>
              <a:rPr lang="pl-PL" sz="1600" b="1" dirty="0"/>
              <a:t>zautomatyzowanego przetwarzania danych</a:t>
            </a:r>
          </a:p>
          <a:p>
            <a:pPr marL="0" indent="0">
              <a:buNone/>
            </a:pPr>
            <a:endParaRPr lang="pl-PL" sz="1600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899592" y="188641"/>
            <a:ext cx="8244408" cy="936104"/>
          </a:xfrm>
        </p:spPr>
        <p:txBody>
          <a:bodyPr/>
          <a:lstStyle/>
          <a:p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>ZAŁĄCZNIKI DO KODEKSU</a:t>
            </a:r>
            <a:r>
              <a:rPr lang="pl-PL" sz="2000" b="1" dirty="0"/>
              <a:t/>
            </a:r>
            <a:br>
              <a:rPr lang="pl-PL" sz="2000" b="1" dirty="0"/>
            </a:br>
            <a:r>
              <a:rPr lang="pl-PL" sz="2000" b="1" dirty="0"/>
              <a:t/>
            </a:r>
            <a:br>
              <a:rPr lang="pl-PL" sz="2000" b="1" dirty="0"/>
            </a:b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413160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1124744"/>
            <a:ext cx="7992888" cy="5184576"/>
          </a:xfrm>
        </p:spPr>
        <p:txBody>
          <a:bodyPr/>
          <a:lstStyle/>
          <a:p>
            <a:pPr marL="0" indent="0" algn="just">
              <a:buNone/>
            </a:pPr>
            <a:endParaRPr lang="pl-PL" sz="1600" dirty="0"/>
          </a:p>
          <a:p>
            <a:pPr algn="just"/>
            <a:r>
              <a:rPr lang="pl-PL" sz="1600" dirty="0" smtClean="0"/>
              <a:t>Język odzwierciedlający terminologię RODO, jednocześnie formułowanie postanowień Kodeksu w sposób zrozumiały i przejrzysty, nie tylko dla prawników ale również dla osób, które w bankach zajmują się obsługą Klientów, język zrozumiały także dla Klientów banku/rejestru kredytowego.</a:t>
            </a:r>
          </a:p>
          <a:p>
            <a:pPr marL="0" indent="0" algn="just">
              <a:buNone/>
            </a:pPr>
            <a:endParaRPr lang="pl-PL" sz="1600" dirty="0" smtClean="0"/>
          </a:p>
          <a:p>
            <a:pPr algn="just"/>
            <a:r>
              <a:rPr lang="pl-PL" sz="1600" dirty="0" smtClean="0"/>
              <a:t>Położenie nacisku na </a:t>
            </a:r>
            <a:r>
              <a:rPr lang="pl-PL" sz="1600" b="1" dirty="0" smtClean="0"/>
              <a:t>aspekt praktyczny Kodeksu. </a:t>
            </a:r>
            <a:r>
              <a:rPr lang="pl-PL" sz="1600" dirty="0" smtClean="0"/>
              <a:t>Zgodnie z zasadą, że Kodeks ma uszczegóławiać  postanowienia RODO, tylko w niezbędny sposób odnosi się on wprost do postanowień RODO, starając się przełożyć dyspozycje RODO na praktyczne opisy stosowania określonych instytucji RODO w praktyce bankowej (prawo do bycia zapomnianym, prawo do przenoszenia danych, obowiązek informacyjny itd.).                       </a:t>
            </a:r>
            <a:br>
              <a:rPr lang="pl-PL" sz="1600" dirty="0" smtClean="0"/>
            </a:br>
            <a:r>
              <a:rPr lang="pl-PL" sz="1600" dirty="0" smtClean="0"/>
              <a:t/>
            </a:r>
            <a:br>
              <a:rPr lang="pl-PL" sz="1600" dirty="0" smtClean="0"/>
            </a:br>
            <a:endParaRPr lang="pl-PL" sz="1600" b="1" dirty="0" smtClean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899592" y="260647"/>
            <a:ext cx="8244408" cy="1008113"/>
          </a:xfrm>
        </p:spPr>
        <p:txBody>
          <a:bodyPr/>
          <a:lstStyle/>
          <a:p>
            <a:r>
              <a:rPr lang="pl-PL" sz="2400" b="1" dirty="0" smtClean="0"/>
              <a:t>SPOSÓB FORMUŁOWANIA KODEKSU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95275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908720"/>
            <a:ext cx="7992888" cy="5184576"/>
          </a:xfrm>
        </p:spPr>
        <p:txBody>
          <a:bodyPr/>
          <a:lstStyle/>
          <a:p>
            <a:pPr marL="0" indent="0" algn="just">
              <a:buNone/>
            </a:pPr>
            <a:endParaRPr lang="pl-PL" sz="1600" b="1" dirty="0" smtClean="0"/>
          </a:p>
          <a:p>
            <a:pPr marL="0" indent="0" algn="just">
              <a:buNone/>
            </a:pPr>
            <a:r>
              <a:rPr lang="pl-PL" sz="1600" b="1" dirty="0" smtClean="0"/>
              <a:t>Przykład: </a:t>
            </a:r>
            <a:endParaRPr lang="pl-PL" sz="1600" b="1" dirty="0"/>
          </a:p>
          <a:p>
            <a:pPr marL="0" lvl="0" indent="0" algn="just">
              <a:buNone/>
            </a:pPr>
            <a:r>
              <a:rPr lang="pl-PL" sz="1600" i="1" dirty="0"/>
              <a:t>Zgody nie uważa się za wyrażoną świadomie lub dobrowolnie, m.in. jeśli:</a:t>
            </a:r>
          </a:p>
          <a:p>
            <a:pPr marL="0" lvl="0" indent="0" algn="just">
              <a:buNone/>
            </a:pPr>
            <a:r>
              <a:rPr lang="pl-PL" sz="1600" i="1" dirty="0" smtClean="0"/>
              <a:t>a) od </a:t>
            </a:r>
            <a:r>
              <a:rPr lang="pl-PL" sz="1600" i="1" dirty="0"/>
              <a:t>wyrażenia przez osobę zgody uzależnione jest wykonanie umowy, w tym świadczenie usług, a do wykonania tej umowy zgoda nie jest niezbędna; </a:t>
            </a:r>
          </a:p>
          <a:p>
            <a:pPr marL="0" lvl="0" indent="0" algn="just">
              <a:buNone/>
            </a:pPr>
            <a:r>
              <a:rPr lang="pl-PL" sz="1600" i="1" dirty="0" smtClean="0"/>
              <a:t>b) osoba </a:t>
            </a:r>
            <a:r>
              <a:rPr lang="pl-PL" sz="1600" i="1" dirty="0"/>
              <a:t>nie ma możliwości udzielenia osobnej zgody na różne cele przetwarzania danych w przypadkach, kiedy jest to stosowne, np.  osobna zgoda na przetwarzanie danych w celach marketingowych banku a osobna na udostępnienie danych podmiotowi z grupy w celach marketingowych;</a:t>
            </a:r>
          </a:p>
          <a:p>
            <a:pPr marL="0" lvl="0" indent="0" algn="just">
              <a:buNone/>
            </a:pPr>
            <a:r>
              <a:rPr lang="pl-PL" sz="1600" i="1" dirty="0" smtClean="0"/>
              <a:t>c) zapytanie </a:t>
            </a:r>
            <a:r>
              <a:rPr lang="pl-PL" sz="1600" i="1" dirty="0"/>
              <a:t>o zgodę nie zostało przedstawione w sposób pozwalający wyraźnie odróżnić go od pozostałych kwestii, w przypadku gdy treść zgody na przetwarzanie danych zawarta jest w pisemnym oświadczeniu, które zawiera również inne treści, np. klauzula zgody na przetwarzanie danych osobowych zawarta w treści umowy pomiędzy bankiem a Klientem.</a:t>
            </a:r>
          </a:p>
          <a:p>
            <a:pPr marL="0" indent="0" algn="just">
              <a:buNone/>
            </a:pPr>
            <a:endParaRPr lang="pl-PL" sz="1600" b="1" dirty="0" smtClean="0"/>
          </a:p>
          <a:p>
            <a:pPr marL="0" indent="0" algn="just">
              <a:buNone/>
            </a:pPr>
            <a:r>
              <a:rPr lang="pl-PL" sz="1600" dirty="0" smtClean="0"/>
              <a:t/>
            </a:r>
            <a:br>
              <a:rPr lang="pl-PL" sz="1600" dirty="0" smtClean="0"/>
            </a:br>
            <a:r>
              <a:rPr lang="pl-PL" sz="1600" dirty="0" smtClean="0"/>
              <a:t/>
            </a:r>
            <a:br>
              <a:rPr lang="pl-PL" sz="1600" dirty="0" smtClean="0"/>
            </a:br>
            <a:endParaRPr lang="pl-PL" sz="1600" b="1" dirty="0" smtClean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898063" y="116632"/>
            <a:ext cx="8244408" cy="1008113"/>
          </a:xfrm>
        </p:spPr>
        <p:txBody>
          <a:bodyPr/>
          <a:lstStyle/>
          <a:p>
            <a:r>
              <a:rPr lang="pl-PL" sz="2400" b="1" dirty="0" smtClean="0"/>
              <a:t>SPOSÓB FORMUŁOWANIA KODEKSU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27403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1268760"/>
            <a:ext cx="7992888" cy="5184576"/>
          </a:xfrm>
        </p:spPr>
        <p:txBody>
          <a:bodyPr/>
          <a:lstStyle/>
          <a:p>
            <a:pPr lvl="0" algn="just"/>
            <a:r>
              <a:rPr lang="pl-PL" sz="1600" dirty="0"/>
              <a:t>Aspekt praktyczny Kodeksu wyraża się w formułowaniu licznych przykładów stosowania ograniczenia/wyłączenia określonych przypadków do określonych sytuacji. </a:t>
            </a:r>
          </a:p>
          <a:p>
            <a:pPr marL="0" indent="0" algn="just">
              <a:buNone/>
            </a:pPr>
            <a:endParaRPr lang="pl-PL" sz="1600" dirty="0"/>
          </a:p>
          <a:p>
            <a:pPr algn="just"/>
            <a:r>
              <a:rPr lang="pl-PL" sz="1600" dirty="0" smtClean="0"/>
              <a:t>Praktyczny aspekt Kodeksu wyraża się również w określeniu przykładowych:</a:t>
            </a:r>
          </a:p>
          <a:p>
            <a:pPr marL="0" indent="0" algn="just">
              <a:buNone/>
            </a:pPr>
            <a:r>
              <a:rPr lang="pl-PL" sz="1600" dirty="0" smtClean="0"/>
              <a:t>-      postanowień umów zawieranych z podmiotami przetwarzającymi,</a:t>
            </a:r>
          </a:p>
          <a:p>
            <a:pPr algn="just">
              <a:buFontTx/>
              <a:buChar char="-"/>
            </a:pPr>
            <a:r>
              <a:rPr lang="pl-PL" sz="1600" dirty="0"/>
              <a:t>p</a:t>
            </a:r>
            <a:r>
              <a:rPr lang="pl-PL" sz="1600" dirty="0" smtClean="0"/>
              <a:t>rzypadków zautomatyzowanego przetwarzania danych,</a:t>
            </a:r>
          </a:p>
          <a:p>
            <a:pPr algn="just">
              <a:buFontTx/>
              <a:buChar char="-"/>
            </a:pPr>
            <a:r>
              <a:rPr lang="pl-PL" sz="1600" dirty="0"/>
              <a:t>z</a:t>
            </a:r>
            <a:r>
              <a:rPr lang="pl-PL" sz="1600" dirty="0" smtClean="0"/>
              <a:t>akresów informacji przekazywanych Klientom,</a:t>
            </a:r>
          </a:p>
          <a:p>
            <a:pPr algn="just">
              <a:buFontTx/>
              <a:buChar char="-"/>
            </a:pPr>
            <a:r>
              <a:rPr lang="pl-PL" sz="1600" dirty="0"/>
              <a:t>z</a:t>
            </a:r>
            <a:r>
              <a:rPr lang="pl-PL" sz="1600" dirty="0" smtClean="0"/>
              <a:t>akresów danych podlegających prawu do przenoszalności,</a:t>
            </a:r>
          </a:p>
          <a:p>
            <a:pPr algn="just">
              <a:buFontTx/>
              <a:buChar char="-"/>
            </a:pPr>
            <a:r>
              <a:rPr lang="pl-PL" sz="1600" dirty="0" smtClean="0"/>
              <a:t>celów profilowania Klientów przez </a:t>
            </a:r>
            <a:r>
              <a:rPr lang="pl-PL" sz="1600" dirty="0"/>
              <a:t>b</a:t>
            </a:r>
            <a:r>
              <a:rPr lang="pl-PL" sz="1600" dirty="0" smtClean="0"/>
              <a:t>anki i rejestry kredytowe.</a:t>
            </a:r>
          </a:p>
          <a:p>
            <a:pPr marL="0" indent="0" algn="just">
              <a:buNone/>
            </a:pPr>
            <a:endParaRPr lang="pl-PL" sz="1600" dirty="0"/>
          </a:p>
          <a:p>
            <a:pPr algn="just"/>
            <a:r>
              <a:rPr lang="pl-PL" sz="1600" dirty="0" smtClean="0"/>
              <a:t>Kodeks łączy uszczegółowienie postanowień RODO z koniecznymi powiązaniami do przepisów Prawa bankowego dot. przetwarzania danych objętych tajemnicą bankową.</a:t>
            </a:r>
          </a:p>
          <a:p>
            <a:pPr marL="0" indent="0" algn="just">
              <a:buNone/>
            </a:pPr>
            <a:r>
              <a:rPr lang="pl-PL" sz="1600" dirty="0" smtClean="0"/>
              <a:t/>
            </a:r>
            <a:br>
              <a:rPr lang="pl-PL" sz="1600" dirty="0" smtClean="0"/>
            </a:br>
            <a:r>
              <a:rPr lang="pl-PL" sz="1600" dirty="0" smtClean="0"/>
              <a:t/>
            </a:r>
            <a:br>
              <a:rPr lang="pl-PL" sz="1600" dirty="0" smtClean="0"/>
            </a:br>
            <a:endParaRPr lang="pl-PL" sz="1600" b="1" dirty="0" smtClean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899592" y="260647"/>
            <a:ext cx="8244408" cy="1008113"/>
          </a:xfrm>
        </p:spPr>
        <p:txBody>
          <a:bodyPr/>
          <a:lstStyle/>
          <a:p>
            <a:r>
              <a:rPr lang="pl-PL" sz="2400" b="1" dirty="0" smtClean="0"/>
              <a:t>SPOSÓB FORMUŁOWANIA KODEKSU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1250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2636912"/>
            <a:ext cx="8229601" cy="1143000"/>
          </a:xfrm>
        </p:spPr>
        <p:txBody>
          <a:bodyPr/>
          <a:lstStyle/>
          <a:p>
            <a:r>
              <a:rPr lang="pl-PL" sz="5000" b="1" dirty="0" smtClean="0"/>
              <a:t>Dziękuję za uwagę!</a:t>
            </a:r>
            <a:endParaRPr lang="pl-PL" sz="5000" b="1" dirty="0"/>
          </a:p>
        </p:txBody>
      </p:sp>
    </p:spTree>
    <p:extLst>
      <p:ext uri="{BB962C8B-B14F-4D97-AF65-F5344CB8AC3E}">
        <p14:creationId xmlns:p14="http://schemas.microsoft.com/office/powerpoint/2010/main" val="279883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99592" y="188639"/>
            <a:ext cx="8244408" cy="1008113"/>
          </a:xfrm>
        </p:spPr>
        <p:txBody>
          <a:bodyPr/>
          <a:lstStyle/>
          <a:p>
            <a:pPr lvl="0"/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/>
              <a:t/>
            </a:r>
            <a:br>
              <a:rPr lang="pl-PL" sz="2400" b="1" dirty="0"/>
            </a:br>
            <a:r>
              <a:rPr lang="pl-PL" sz="2400" b="1" dirty="0" smtClean="0"/>
              <a:t>ZAŁOŻENIA </a:t>
            </a:r>
            <a:r>
              <a:rPr lang="pl-PL" sz="2400" b="1" dirty="0"/>
              <a:t>KODEKSU</a:t>
            </a:r>
            <a:br>
              <a:rPr lang="pl-PL" sz="2400" b="1" dirty="0"/>
            </a:br>
            <a:r>
              <a:rPr lang="pl-PL" sz="2400" b="1" dirty="0"/>
              <a:t/>
            </a:r>
            <a:br>
              <a:rPr lang="pl-PL" sz="2400" b="1" dirty="0"/>
            </a:b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908720"/>
            <a:ext cx="8064896" cy="5256584"/>
          </a:xfrm>
        </p:spPr>
        <p:txBody>
          <a:bodyPr/>
          <a:lstStyle/>
          <a:p>
            <a:pPr marL="0" lvl="0" indent="0" algn="just">
              <a:buNone/>
            </a:pPr>
            <a:endParaRPr lang="pl-PL" sz="1600" dirty="0" smtClean="0"/>
          </a:p>
          <a:p>
            <a:pPr algn="just"/>
            <a:r>
              <a:rPr lang="pl-PL" sz="1600" dirty="0" smtClean="0"/>
              <a:t>Kodeks stanowi </a:t>
            </a:r>
            <a:r>
              <a:rPr lang="pl-PL" sz="1600" dirty="0"/>
              <a:t>zbiór zasad postępowania w zakresie ochrony danych osobowych w polskim sektorze bankowym.</a:t>
            </a:r>
          </a:p>
          <a:p>
            <a:pPr marL="0" lvl="0" indent="0" algn="just">
              <a:buNone/>
            </a:pPr>
            <a:endParaRPr lang="pl-PL" sz="1600" dirty="0"/>
          </a:p>
          <a:p>
            <a:pPr lvl="0" algn="just"/>
            <a:r>
              <a:rPr lang="pl-PL" sz="1600" dirty="0"/>
              <a:t>Kodeks stanowi doprecyzowanie zasad przetwarzania i ochrony danych osobowych określonych w </a:t>
            </a:r>
            <a:r>
              <a:rPr lang="pl-PL" sz="1600" i="1" dirty="0" smtClean="0"/>
              <a:t>Rozporządzeniu Parlamentu Europejskiego i Rady (UE) 2016/679 z dnia 27 kwietnia 2016 r. w sprawie ochrony osób fizycznych w związku z przetwarzaniem danych osobowych i w sprawie swobodnego przepływu takich danych oraz uchylenia dyrektywy 95/46/WE (ogólne rozporządzenie o ochronie danych osobowych)</a:t>
            </a:r>
            <a:r>
              <a:rPr lang="pl-PL" sz="1600" dirty="0" smtClean="0"/>
              <a:t> [dalej: RODO] z uwzględnieniem </a:t>
            </a:r>
            <a:r>
              <a:rPr lang="pl-PL" sz="1600" dirty="0"/>
              <a:t>specyfiki sektora bankowego. </a:t>
            </a:r>
            <a:endParaRPr lang="pl-PL" sz="1600" dirty="0" smtClean="0"/>
          </a:p>
          <a:p>
            <a:pPr lvl="0" algn="just"/>
            <a:endParaRPr lang="pl-PL" sz="1600" dirty="0" smtClean="0"/>
          </a:p>
          <a:p>
            <a:pPr lvl="0" algn="just"/>
            <a:r>
              <a:rPr lang="pl-PL" sz="1600" dirty="0" smtClean="0"/>
              <a:t>Kodeks stanowi kodeks postępowania (</a:t>
            </a:r>
            <a:r>
              <a:rPr lang="pl-PL" sz="1600" i="1" dirty="0" err="1" smtClean="0"/>
              <a:t>code</a:t>
            </a:r>
            <a:r>
              <a:rPr lang="pl-PL" sz="1600" i="1" dirty="0" smtClean="0"/>
              <a:t> of </a:t>
            </a:r>
            <a:r>
              <a:rPr lang="pl-PL" sz="1600" i="1" dirty="0" err="1" smtClean="0"/>
              <a:t>conduct</a:t>
            </a:r>
            <a:r>
              <a:rPr lang="pl-PL" sz="1600" dirty="0" smtClean="0"/>
              <a:t>), o którym mowa w art. 40 RODO.</a:t>
            </a:r>
          </a:p>
          <a:p>
            <a:pPr marL="0" lvl="0" indent="0" algn="just">
              <a:buNone/>
            </a:pPr>
            <a:endParaRPr lang="pl-PL" sz="1600" dirty="0" smtClean="0"/>
          </a:p>
          <a:p>
            <a:pPr lvl="0" algn="just"/>
            <a:r>
              <a:rPr lang="pl-PL" sz="1600" dirty="0"/>
              <a:t>Banki i rejestry kredytowe przetwarzają dane osobowe w związku z prowadzeniem  swojej działalności  zgodnie z przepisami Prawa bankowego oraz innych właściwych ustaw  oraz w zakresie działalności wynikającej ze swoich statutów z uwzględnieniem wytycznych i rekomendacji Komisji Nadzoru Finansowego oraz innych właściwych regulatorów.</a:t>
            </a:r>
          </a:p>
          <a:p>
            <a:pPr marL="0" indent="0">
              <a:buNone/>
            </a:pPr>
            <a:endParaRPr lang="pl-PL" sz="1600" dirty="0"/>
          </a:p>
          <a:p>
            <a:pPr lvl="0" algn="just"/>
            <a:endParaRPr lang="pl-PL" sz="1600" dirty="0" smtClean="0"/>
          </a:p>
          <a:p>
            <a:pPr marL="0" lvl="0" indent="0" algn="just">
              <a:buNone/>
            </a:pPr>
            <a:endParaRPr lang="pl-PL" sz="1600" dirty="0" smtClean="0"/>
          </a:p>
          <a:p>
            <a:pPr marL="0" indent="0">
              <a:buNone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42342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1196752"/>
            <a:ext cx="8064896" cy="5112568"/>
          </a:xfrm>
        </p:spPr>
        <p:txBody>
          <a:bodyPr/>
          <a:lstStyle/>
          <a:p>
            <a:pPr algn="just"/>
            <a:r>
              <a:rPr lang="pl-PL" sz="1600" dirty="0"/>
              <a:t>Kodeks ma zastosowanie do banków krajowych oraz rejestrów kredytowych działających na terytorium Rzeczpospolitej Polskiej, będących członkami Związku Banków Polskich.</a:t>
            </a:r>
          </a:p>
          <a:p>
            <a:pPr marL="0" lvl="0" indent="0" algn="just">
              <a:buNone/>
            </a:pPr>
            <a:endParaRPr lang="pl-PL" sz="1600" dirty="0"/>
          </a:p>
          <a:p>
            <a:pPr lvl="0" algn="just"/>
            <a:r>
              <a:rPr lang="pl-PL" sz="1600" dirty="0"/>
              <a:t>Do stosowania zasad wyrażonych w Kodeksie mogą przystąpić – na określonych </a:t>
            </a:r>
            <a:r>
              <a:rPr lang="pl-PL" sz="1600" dirty="0" smtClean="0"/>
              <a:t>zasadach - </a:t>
            </a:r>
            <a:r>
              <a:rPr lang="pl-PL" sz="1600" dirty="0"/>
              <a:t>również inne podmioty, w tym podmioty świadczące na rzecz ww. instytucji usługi wymagające przetwarzania danych osobowych, jednakże wyłącznie w zakresie świadczenia takich usług na rzecz banków i  rejestrów kredytowych. </a:t>
            </a:r>
            <a:endParaRPr lang="pl-PL" sz="1600" dirty="0" smtClean="0"/>
          </a:p>
          <a:p>
            <a:pPr lvl="0" algn="just"/>
            <a:endParaRPr lang="pl-PL" sz="1600" dirty="0"/>
          </a:p>
          <a:p>
            <a:pPr lvl="0" algn="just"/>
            <a:r>
              <a:rPr lang="pl-PL" sz="1600" dirty="0" smtClean="0"/>
              <a:t>Kodeks </a:t>
            </a:r>
            <a:r>
              <a:rPr lang="pl-PL" sz="1600" dirty="0"/>
              <a:t>będzie miał zastosowanie do przetwarzania danych osobowych Klientów, w tym osób, których dane są przetwarzane przez rejestry kredytowe w związku z realizacją przez rejestry kredytowe obowiązków i uprawnień wskazanych we właściwych przepisach prawa mających zastosowanie do rejestrów kredytowych oraz w aktach wewnętrznych rejestrów kredytowych</a:t>
            </a:r>
            <a:r>
              <a:rPr lang="pl-PL" sz="1600" dirty="0" smtClean="0"/>
              <a:t>.</a:t>
            </a:r>
          </a:p>
          <a:p>
            <a:pPr marL="0" lvl="0" indent="0" algn="just">
              <a:buNone/>
            </a:pPr>
            <a:endParaRPr lang="pl-PL" sz="1600" dirty="0"/>
          </a:p>
          <a:p>
            <a:pPr lvl="0" algn="just"/>
            <a:r>
              <a:rPr lang="pl-PL" sz="1600" dirty="0"/>
              <a:t>Kodeks nie dotyczy przetwarzania danych osobowych pracowników, współpracowników oraz kandydatów do pracy w bankach i rejestrach kredytowych. </a:t>
            </a:r>
          </a:p>
          <a:p>
            <a:pPr marL="0" lvl="0" indent="0" algn="just">
              <a:buNone/>
            </a:pPr>
            <a:endParaRPr lang="pl-PL" sz="1600" dirty="0"/>
          </a:p>
          <a:p>
            <a:pPr marL="0" lvl="0" indent="0" algn="just">
              <a:buNone/>
            </a:pPr>
            <a:endParaRPr lang="pl-PL" sz="1600" dirty="0" smtClean="0"/>
          </a:p>
          <a:p>
            <a:pPr marL="0" lv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400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899592" y="188641"/>
            <a:ext cx="8244408" cy="1008112"/>
          </a:xfrm>
        </p:spPr>
        <p:txBody>
          <a:bodyPr/>
          <a:lstStyle/>
          <a:p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>ZAŁOŻENIA </a:t>
            </a:r>
            <a:r>
              <a:rPr lang="pl-PL" sz="2400" b="1" dirty="0"/>
              <a:t>KODEKSU</a:t>
            </a:r>
            <a:br>
              <a:rPr lang="pl-PL" sz="2400" b="1" dirty="0"/>
            </a:b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58706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1196752"/>
            <a:ext cx="8064896" cy="5112568"/>
          </a:xfrm>
        </p:spPr>
        <p:txBody>
          <a:bodyPr/>
          <a:lstStyle/>
          <a:p>
            <a:pPr marL="0" lvl="0" indent="0" algn="just">
              <a:buNone/>
            </a:pPr>
            <a:r>
              <a:rPr lang="pl-PL" sz="1600" dirty="0" smtClean="0"/>
              <a:t>Na potrzeby Kodeksu, </a:t>
            </a:r>
            <a:r>
              <a:rPr lang="pl-PL" sz="1600" b="1" dirty="0" smtClean="0"/>
              <a:t>„Klient” </a:t>
            </a:r>
            <a:r>
              <a:rPr lang="pl-PL" sz="1600" dirty="0" smtClean="0"/>
              <a:t>oznacza </a:t>
            </a:r>
            <a:r>
              <a:rPr lang="pl-PL" sz="1600" dirty="0"/>
              <a:t>potencjalnego, aktualnego lub byłego:</a:t>
            </a:r>
          </a:p>
          <a:p>
            <a:pPr marL="0" indent="0" algn="just">
              <a:buNone/>
            </a:pPr>
            <a:endParaRPr lang="pl-PL" sz="1600" dirty="0" smtClean="0"/>
          </a:p>
          <a:p>
            <a:pPr marL="0" indent="0" algn="just">
              <a:buNone/>
            </a:pPr>
            <a:r>
              <a:rPr lang="pl-PL" sz="1600" dirty="0" smtClean="0"/>
              <a:t>a)</a:t>
            </a:r>
            <a:r>
              <a:rPr lang="pl-PL" sz="1600" b="1" dirty="0" smtClean="0"/>
              <a:t> </a:t>
            </a:r>
            <a:r>
              <a:rPr lang="pl-PL" sz="1600" dirty="0" smtClean="0"/>
              <a:t> klienta </a:t>
            </a:r>
            <a:r>
              <a:rPr lang="pl-PL" sz="1600" dirty="0"/>
              <a:t>banku oraz jego przedstawicieli, osobę korzystającą z usług świadczonych przez banki niebędącą klientem banku lub osobę, której dane osobowe bank przetwarza w związku z prowadzeniem przez bank działalności obejmujących czynności bankowe oraz w związku z realizacją przez bank obowiązków i uprawnień wskazanych we właściwych przepisach prawa, mających zastosowanie do banków oraz w aktach wewnętrznych banków, takich w szczególności jak statuty (</a:t>
            </a:r>
            <a:r>
              <a:rPr lang="pl-PL" sz="1600" b="1" dirty="0"/>
              <a:t>Klient banku</a:t>
            </a:r>
            <a:r>
              <a:rPr lang="pl-PL" sz="1600" dirty="0" smtClean="0"/>
              <a:t>);</a:t>
            </a:r>
          </a:p>
          <a:p>
            <a:pPr marL="0" indent="0" algn="just">
              <a:buNone/>
            </a:pPr>
            <a:endParaRPr lang="pl-PL" sz="1600" dirty="0" smtClean="0"/>
          </a:p>
          <a:p>
            <a:pPr marL="0" indent="0" algn="just">
              <a:buNone/>
            </a:pPr>
            <a:r>
              <a:rPr lang="pl-PL" sz="1600" dirty="0" smtClean="0"/>
              <a:t>b</a:t>
            </a:r>
            <a:r>
              <a:rPr lang="pl-PL" sz="1600" dirty="0"/>
              <a:t>) klienta rejestru kredytowego oraz jego przedstawicieli, osobę korzystającą z usług świadczonych przez rejestr kredytowy niebędącą klientem rejestru kredytowego lub osobę, której dane osobowe rejestr kredytowy przetwarza w związku z prowadzeniem przez rejestr kredytowy działalności oraz w związku z realizacją przez rejestr kredytowy obowiązków i uprawnień wskazanych we właściwych przepisach prawa, mających zastosowanie do rejestrów kredytowych (</a:t>
            </a:r>
            <a:r>
              <a:rPr lang="pl-PL" sz="1600" b="1" dirty="0"/>
              <a:t>Klient rejestru kredytowego</a:t>
            </a:r>
            <a:r>
              <a:rPr lang="pl-PL" sz="1600" dirty="0"/>
              <a:t>).</a:t>
            </a:r>
          </a:p>
          <a:p>
            <a:pPr marL="0" lvl="0" indent="0" algn="just">
              <a:buNone/>
            </a:pPr>
            <a:endParaRPr lang="pl-PL" sz="1600" dirty="0"/>
          </a:p>
          <a:p>
            <a:pPr marL="0" lvl="0" indent="0" algn="just">
              <a:buNone/>
            </a:pPr>
            <a:endParaRPr lang="pl-PL" sz="1600" dirty="0" smtClean="0"/>
          </a:p>
          <a:p>
            <a:pPr marL="0" lv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400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899592" y="188641"/>
            <a:ext cx="8244408" cy="1008112"/>
          </a:xfrm>
        </p:spPr>
        <p:txBody>
          <a:bodyPr/>
          <a:lstStyle/>
          <a:p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>ZAŁOŻENIA </a:t>
            </a:r>
            <a:r>
              <a:rPr lang="pl-PL" sz="2400" b="1" dirty="0"/>
              <a:t>KODEKSU</a:t>
            </a:r>
            <a:r>
              <a:rPr lang="pl-PL" sz="2000" b="1" dirty="0"/>
              <a:t/>
            </a:r>
            <a:br>
              <a:rPr lang="pl-PL" sz="2000" b="1" dirty="0"/>
            </a:b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28153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1052736"/>
            <a:ext cx="7992888" cy="5184576"/>
          </a:xfrm>
        </p:spPr>
        <p:txBody>
          <a:bodyPr/>
          <a:lstStyle/>
          <a:p>
            <a:pPr marL="0" indent="0" algn="just">
              <a:buNone/>
            </a:pPr>
            <a:r>
              <a:rPr lang="pl-PL" sz="1600" dirty="0" smtClean="0"/>
              <a:t>Wprowadzenie </a:t>
            </a:r>
            <a:r>
              <a:rPr lang="pl-PL" sz="1600" dirty="0"/>
              <a:t>Kodeksu ma na celu: </a:t>
            </a:r>
            <a:endParaRPr lang="pl-PL" sz="1600" dirty="0" smtClean="0"/>
          </a:p>
          <a:p>
            <a:pPr marL="0" indent="0" algn="just">
              <a:buNone/>
            </a:pPr>
            <a:endParaRPr lang="pl-PL" sz="1600" dirty="0"/>
          </a:p>
          <a:p>
            <a:pPr algn="just"/>
            <a:r>
              <a:rPr lang="pl-PL" sz="1600" dirty="0" smtClean="0"/>
              <a:t>wsparcie banków i rejestrów kredytowych </a:t>
            </a:r>
            <a:r>
              <a:rPr lang="pl-PL" sz="1600" dirty="0"/>
              <a:t>we właściwym stosowaniu </a:t>
            </a:r>
            <a:r>
              <a:rPr lang="pl-PL" sz="1600" dirty="0" smtClean="0"/>
              <a:t>RODO </a:t>
            </a:r>
            <a:r>
              <a:rPr lang="pl-PL" sz="1600" dirty="0"/>
              <a:t>z uwzględnieniem cech przetwarzania danych osobowych w sektorze bankowym i szczególnych potrzeb banków i rejestrów </a:t>
            </a:r>
            <a:r>
              <a:rPr lang="pl-PL" sz="1600" dirty="0" smtClean="0"/>
              <a:t>kredytowych; </a:t>
            </a:r>
          </a:p>
          <a:p>
            <a:pPr marL="0" indent="0" algn="just">
              <a:buNone/>
            </a:pPr>
            <a:endParaRPr lang="pl-PL" sz="1600" dirty="0"/>
          </a:p>
          <a:p>
            <a:pPr algn="just"/>
            <a:r>
              <a:rPr lang="pl-PL" sz="1600" dirty="0" smtClean="0"/>
              <a:t>dopasowanie </a:t>
            </a:r>
            <a:r>
              <a:rPr lang="pl-PL" sz="1600" dirty="0"/>
              <a:t>obowiązków banków i rejestrów kredytowych oraz podmiotów przetwarzających do wymogów odnoszących się do ryzyka naruszenia praw i wolności osób fizycznych, jakie może nieść przetwarzanie ich danych </a:t>
            </a:r>
            <a:r>
              <a:rPr lang="pl-PL" sz="1600" dirty="0" smtClean="0"/>
              <a:t>osobowych;</a:t>
            </a:r>
          </a:p>
          <a:p>
            <a:pPr marL="0" indent="0" algn="just">
              <a:buNone/>
            </a:pPr>
            <a:endParaRPr lang="pl-PL" sz="1600" dirty="0"/>
          </a:p>
          <a:p>
            <a:pPr algn="just"/>
            <a:r>
              <a:rPr lang="pl-PL" sz="1600" dirty="0" smtClean="0"/>
              <a:t>ograniczanie </a:t>
            </a:r>
            <a:r>
              <a:rPr lang="pl-PL" sz="1600" dirty="0"/>
              <a:t>ryzyka naruszenia praw i wolności osób fizycznych, jakie może nieść przetwarzanie danych osobowych, poprzez wskazanie obowiązków dla banków i rejestrów kredytowych oraz podmiotów przetwarzających dane osobowe w tym </a:t>
            </a:r>
            <a:r>
              <a:rPr lang="pl-PL" sz="1600" dirty="0" smtClean="0"/>
              <a:t>zakresie;</a:t>
            </a:r>
          </a:p>
          <a:p>
            <a:pPr marL="0" indent="0" algn="just">
              <a:buNone/>
            </a:pPr>
            <a:endParaRPr lang="pl-PL" sz="1600" dirty="0"/>
          </a:p>
          <a:p>
            <a:pPr algn="just"/>
            <a:r>
              <a:rPr lang="pl-PL" sz="1600" dirty="0" smtClean="0"/>
              <a:t>ułatwienie </a:t>
            </a:r>
            <a:r>
              <a:rPr lang="pl-PL" sz="1600" dirty="0"/>
              <a:t>Klientom dokonania oceny, czy dany bank lub rejestr kredytowy stosuje odpowiednie zasady ochrony przetwarzanych danych </a:t>
            </a:r>
            <a:r>
              <a:rPr lang="pl-PL" sz="1600" dirty="0" smtClean="0"/>
              <a:t>osobowych;</a:t>
            </a:r>
          </a:p>
          <a:p>
            <a:pPr marL="0" indent="0" algn="just">
              <a:buNone/>
            </a:pPr>
            <a:endParaRPr lang="pl-PL" sz="1600" dirty="0"/>
          </a:p>
          <a:p>
            <a:pPr algn="just"/>
            <a:r>
              <a:rPr lang="pl-PL" sz="1600" dirty="0" smtClean="0"/>
              <a:t>zwiększenie </a:t>
            </a:r>
            <a:r>
              <a:rPr lang="pl-PL" sz="1600" dirty="0"/>
              <a:t>zaufania Klientów do banków oraz rejestrów kredytowych, że ich dane osobowe są chronione na odpowiednim poziomie. </a:t>
            </a:r>
          </a:p>
          <a:p>
            <a:pPr marL="0" lvl="0" indent="0" algn="just">
              <a:buNone/>
            </a:pPr>
            <a:endParaRPr lang="pl-PL" sz="1700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899592" y="260647"/>
            <a:ext cx="8244408" cy="1008113"/>
          </a:xfrm>
        </p:spPr>
        <p:txBody>
          <a:bodyPr/>
          <a:lstStyle/>
          <a:p>
            <a:r>
              <a:rPr lang="pl-PL" sz="2400" b="1" dirty="0" smtClean="0"/>
              <a:t>CEL WPROWADZENIA KODEKSU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71668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1124744"/>
            <a:ext cx="8136904" cy="5256584"/>
          </a:xfrm>
        </p:spPr>
        <p:txBody>
          <a:bodyPr/>
          <a:lstStyle/>
          <a:p>
            <a:pPr marL="0" indent="0">
              <a:buNone/>
            </a:pPr>
            <a:endParaRPr lang="pl-PL" sz="1600" b="1" dirty="0"/>
          </a:p>
          <a:p>
            <a:pPr marL="0" indent="0" algn="just">
              <a:buNone/>
            </a:pPr>
            <a:r>
              <a:rPr lang="pl-PL" sz="1600" b="1" u="sng" dirty="0"/>
              <a:t>1. Zasada zgodności z prawem, rzetelności  i przejrzystości</a:t>
            </a:r>
            <a:endParaRPr lang="pl-PL" sz="1600" u="sng" dirty="0"/>
          </a:p>
          <a:p>
            <a:pPr marL="0" indent="0" algn="just">
              <a:buNone/>
            </a:pPr>
            <a:r>
              <a:rPr lang="pl-PL" sz="1600" dirty="0" smtClean="0"/>
              <a:t>Banki </a:t>
            </a:r>
            <a:r>
              <a:rPr lang="pl-PL" sz="1600" dirty="0"/>
              <a:t>oraz rejestry kredytowe zapewniają realizację zasady o której mowa w art. 5 ust. 1 lit a) </a:t>
            </a:r>
            <a:r>
              <a:rPr lang="pl-PL" sz="1600" dirty="0" smtClean="0"/>
              <a:t>RODO, </a:t>
            </a:r>
            <a:r>
              <a:rPr lang="pl-PL" sz="1600" dirty="0"/>
              <a:t>dotyczącej przetwarzania danych zgodnie z prawem, rzetelnie i w sposób przejrzysty, poprzez zapewnienie podstaw prawnych przetwarzania oraz realizację praw Klientów obejmujących w szczególności informowanie Klientów o przetwarzaniu ich danych zgodnie z wymogami Rozporządzenia. </a:t>
            </a:r>
          </a:p>
          <a:p>
            <a:pPr marL="0" indent="0" algn="just">
              <a:buNone/>
            </a:pPr>
            <a:r>
              <a:rPr lang="pl-PL" sz="1600" dirty="0" smtClean="0"/>
              <a:t>W </a:t>
            </a:r>
            <a:r>
              <a:rPr lang="pl-PL" sz="1600" dirty="0"/>
              <a:t>tym celu banki oraz rejestry kredytowe w oparciu o swoje wewnętrzne procesy zapewniają realizację tych zasad.</a:t>
            </a:r>
          </a:p>
          <a:p>
            <a:pPr marL="0" indent="0">
              <a:buNone/>
            </a:pPr>
            <a:endParaRPr lang="pl-PL" sz="1600" b="1" dirty="0"/>
          </a:p>
          <a:p>
            <a:pPr marL="0" indent="0" algn="just">
              <a:buNone/>
            </a:pPr>
            <a:r>
              <a:rPr lang="pl-PL" sz="1600" b="1" u="sng" dirty="0" smtClean="0"/>
              <a:t>2</a:t>
            </a:r>
            <a:r>
              <a:rPr lang="pl-PL" sz="1600" b="1" u="sng" dirty="0"/>
              <a:t>. Zasada ograniczenia celu przetwarzania</a:t>
            </a:r>
            <a:endParaRPr lang="pl-PL" sz="1600" u="sng" dirty="0"/>
          </a:p>
          <a:p>
            <a:pPr marL="0" indent="0" algn="just">
              <a:buNone/>
            </a:pPr>
            <a:r>
              <a:rPr lang="pl-PL" sz="1600" dirty="0" smtClean="0"/>
              <a:t>Banki </a:t>
            </a:r>
            <a:r>
              <a:rPr lang="pl-PL" sz="1600" dirty="0"/>
              <a:t>oraz rejestry kredytowe zapewniają realizację zasady zbierania danych wyłącznie w konkretnych, wyraźnych i prawnie uzasadnionych celach i nieprzetwarzanie ich dalej w sposób niezgodny z tymi celami, tj. zasady, o której mowa w art. 5 ust. 1 lit b) </a:t>
            </a:r>
            <a:r>
              <a:rPr lang="pl-PL" sz="1600" dirty="0" smtClean="0"/>
              <a:t>RODO. </a:t>
            </a:r>
          </a:p>
          <a:p>
            <a:pPr marL="0" indent="0" algn="just">
              <a:buNone/>
            </a:pPr>
            <a:r>
              <a:rPr lang="pl-PL" sz="1600" dirty="0" smtClean="0"/>
              <a:t>W </a:t>
            </a:r>
            <a:r>
              <a:rPr lang="pl-PL" sz="1600" dirty="0"/>
              <a:t>tym celu banki oraz rejestry kredytowe w ramach swoich wewnętrznych procesów zapewniają realizację tych zasad,  zapewniając w szczególności odpowiedni  nadzór w tym zakresie, uwzględniając role i zadania inspektora ochrony danych. 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899592" y="0"/>
            <a:ext cx="8244408" cy="1556792"/>
          </a:xfrm>
        </p:spPr>
        <p:txBody>
          <a:bodyPr/>
          <a:lstStyle/>
          <a:p>
            <a:pPr lvl="0"/>
            <a:r>
              <a:rPr lang="pl-PL" sz="2000" b="1" dirty="0" smtClean="0"/>
              <a:t> </a:t>
            </a:r>
            <a:r>
              <a:rPr lang="pl-PL" sz="2000" b="1" dirty="0"/>
              <a:t/>
            </a:r>
            <a:br>
              <a:rPr lang="pl-PL" sz="2000" b="1" dirty="0"/>
            </a:br>
            <a:r>
              <a:rPr lang="pl-PL" sz="2400" b="1" dirty="0"/>
              <a:t>ZASADY DOTYCZĄCE PRZETWARZANIA DANYCH </a:t>
            </a:r>
            <a:r>
              <a:rPr lang="pl-PL" sz="2400" b="1" dirty="0" smtClean="0"/>
              <a:t>OSOBOWYCH WYRAŻONE NA GRUNCIE KODEKSU </a:t>
            </a:r>
            <a:r>
              <a:rPr lang="pl-PL" sz="2000" dirty="0"/>
              <a:t/>
            </a:r>
            <a:br>
              <a:rPr lang="pl-PL" sz="2000" dirty="0"/>
            </a:b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18717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548680"/>
            <a:ext cx="8136904" cy="5256584"/>
          </a:xfrm>
        </p:spPr>
        <p:txBody>
          <a:bodyPr/>
          <a:lstStyle/>
          <a:p>
            <a:pPr marL="0" indent="0">
              <a:buNone/>
            </a:pPr>
            <a:endParaRPr lang="pl-PL" sz="1600" b="1" dirty="0"/>
          </a:p>
          <a:p>
            <a:pPr marL="0" indent="0" algn="just">
              <a:buNone/>
            </a:pPr>
            <a:r>
              <a:rPr lang="pl-PL" sz="1600" b="1" u="sng" dirty="0" smtClean="0"/>
              <a:t>3</a:t>
            </a:r>
            <a:r>
              <a:rPr lang="pl-PL" sz="1600" b="1" u="sng" dirty="0"/>
              <a:t>. Zasada minimalizacji </a:t>
            </a:r>
            <a:r>
              <a:rPr lang="pl-PL" sz="1600" b="1" u="sng" dirty="0" smtClean="0"/>
              <a:t>danych </a:t>
            </a:r>
            <a:endParaRPr lang="pl-PL" sz="1600" u="sng" dirty="0"/>
          </a:p>
          <a:p>
            <a:pPr marL="0" indent="0" algn="just">
              <a:buNone/>
            </a:pPr>
            <a:r>
              <a:rPr lang="pl-PL" sz="1600" dirty="0" smtClean="0"/>
              <a:t>Banki </a:t>
            </a:r>
            <a:r>
              <a:rPr lang="pl-PL" sz="1600" dirty="0"/>
              <a:t>oraz rejestry kredytowe zapewniają realizację zasady minimalizacji danych, o której mowa w art. 5 ust. 1 lit c) </a:t>
            </a:r>
            <a:r>
              <a:rPr lang="pl-PL" sz="1600" dirty="0" smtClean="0"/>
              <a:t>RODO, </a:t>
            </a:r>
            <a:r>
              <a:rPr lang="pl-PL" sz="1600" dirty="0"/>
              <a:t>poprzez przetwarzanie danych adekwatnych, stosownych oraz ograniczonych do celów przetwarzania. </a:t>
            </a:r>
            <a:endParaRPr lang="pl-PL" sz="1600" dirty="0" smtClean="0"/>
          </a:p>
          <a:p>
            <a:pPr marL="0" indent="0" algn="just">
              <a:buNone/>
            </a:pPr>
            <a:r>
              <a:rPr lang="pl-PL" sz="1600" dirty="0" smtClean="0"/>
              <a:t>W </a:t>
            </a:r>
            <a:r>
              <a:rPr lang="pl-PL" sz="1600" dirty="0"/>
              <a:t>tym celu banki oraz rejestry kredytowe realizują wewnętrzne procesy zapewniające realizację tej zasady, w tym w szczególności zapewniają, że wymagania w zakresie minimalizacji danych uwzględniane są w procesach tworzenia nowych i modyfikacji już istniejących produktów, procesów i systemów w ramach dokonywania identyfikacji zagrożeń związanych z ryzykiem operacyjnym</a:t>
            </a:r>
            <a:r>
              <a:rPr lang="pl-PL" sz="1600" dirty="0" smtClean="0"/>
              <a:t>.</a:t>
            </a:r>
            <a:endParaRPr lang="pl-PL" sz="1800" dirty="0" smtClean="0"/>
          </a:p>
          <a:p>
            <a:pPr marL="0" indent="0" algn="just">
              <a:lnSpc>
                <a:spcPct val="200000"/>
              </a:lnSpc>
              <a:buNone/>
            </a:pPr>
            <a:r>
              <a:rPr lang="pl-PL" sz="1600" b="1" u="sng" dirty="0"/>
              <a:t>4. Zasada prawidłowości  </a:t>
            </a:r>
            <a:endParaRPr lang="pl-PL" sz="1600" u="sng" dirty="0"/>
          </a:p>
          <a:p>
            <a:pPr marL="0" indent="0" algn="just">
              <a:buNone/>
            </a:pPr>
            <a:r>
              <a:rPr lang="pl-PL" sz="1600" dirty="0"/>
              <a:t>Banki oraz rejestry kredytowe zapewniają realizację zasady, o której mowa w art. 5 ust. 1 lit. d) RODO, zgodnie z którą dane powinny być prawidłowe i w razie potrzeby uaktualniane. Banki oraz rejestry kredytowe będą podejmować wszelkie rozsądne działania, aby dane osobowe, które są nieprawidłowe w świetle celów ich przetwarzania, zostały niezwłocznie usunięte lub sprostowane. </a:t>
            </a:r>
            <a:endParaRPr lang="pl-PL" sz="1600" dirty="0" smtClean="0"/>
          </a:p>
          <a:p>
            <a:pPr marL="0" indent="0" algn="just">
              <a:buNone/>
            </a:pPr>
            <a:r>
              <a:rPr lang="pl-PL" sz="1600" dirty="0" smtClean="0"/>
              <a:t>W </a:t>
            </a:r>
            <a:r>
              <a:rPr lang="pl-PL" sz="1600" dirty="0"/>
              <a:t>tym celu banki oraz rejestry kredytowe w ramach swoich wewnętrznych procedur  zapewniają </a:t>
            </a:r>
            <a:r>
              <a:rPr lang="pl-PL" sz="1600" dirty="0" smtClean="0"/>
              <a:t>realizację </a:t>
            </a:r>
            <a:r>
              <a:rPr lang="pl-PL" sz="1600" dirty="0"/>
              <a:t>tej  zasady, w tym w szczególności zasady zarządzania danymi wykorzystywanymi w ramach prowadzonej działalności, obejmujące w szczególności zarządzanie architekturą oraz jakością danych, uwzględniających okresowe dokonywanie oceny jakości danych, dokonywanie czyszczenia danych, identyfikację przyczyn błędów występujących w danych i bieżące monitorowanie jakości danych.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899592" y="-315416"/>
            <a:ext cx="8244408" cy="1556792"/>
          </a:xfrm>
        </p:spPr>
        <p:txBody>
          <a:bodyPr/>
          <a:lstStyle/>
          <a:p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>ZASADY </a:t>
            </a:r>
            <a:r>
              <a:rPr lang="pl-PL" sz="2400" b="1" dirty="0"/>
              <a:t>DOTYCZĄCE PRZETWARZANIA DANYCH OSOBOWYCH WYRAŻONE NA GRUNCIE KODEKSU </a:t>
            </a:r>
            <a:r>
              <a:rPr lang="pl-PL" sz="2000" b="1" dirty="0"/>
              <a:t/>
            </a:r>
            <a:br>
              <a:rPr lang="pl-PL" sz="2000" b="1" dirty="0"/>
            </a:b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27202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1124744"/>
            <a:ext cx="8136904" cy="5256584"/>
          </a:xfrm>
        </p:spPr>
        <p:txBody>
          <a:bodyPr/>
          <a:lstStyle/>
          <a:p>
            <a:pPr marL="0" indent="0" algn="just">
              <a:buNone/>
            </a:pPr>
            <a:r>
              <a:rPr lang="pl-PL" sz="1600" b="1" u="sng" dirty="0" smtClean="0"/>
              <a:t>5</a:t>
            </a:r>
            <a:r>
              <a:rPr lang="pl-PL" sz="1600" b="1" u="sng" dirty="0"/>
              <a:t>.  Zasada ograniczenia przechowywania  </a:t>
            </a:r>
            <a:endParaRPr lang="pl-PL" sz="1600" u="sng" dirty="0"/>
          </a:p>
          <a:p>
            <a:pPr marL="0" indent="0" algn="just">
              <a:buNone/>
            </a:pPr>
            <a:r>
              <a:rPr lang="pl-PL" sz="1600" dirty="0" smtClean="0"/>
              <a:t>Banki </a:t>
            </a:r>
            <a:r>
              <a:rPr lang="pl-PL" sz="1600" dirty="0"/>
              <a:t>oraz rejestry kredytowe zapewniają realizację zasady, o której mowa w art. 5 ust. 1 lit. e) </a:t>
            </a:r>
            <a:r>
              <a:rPr lang="pl-PL" sz="1600" dirty="0" smtClean="0"/>
              <a:t>RODO, </a:t>
            </a:r>
            <a:r>
              <a:rPr lang="pl-PL" sz="1600" dirty="0"/>
              <a:t>zgodnie z którą dane powinny być przechowywane w formie umożliwiającej identyfikację osoby, której dane dotyczą, przez okres nie dłuższy, niż jest to niezbędne do celów, w których dane te są przetwarzane. </a:t>
            </a:r>
            <a:endParaRPr lang="pl-PL" sz="1600" dirty="0" smtClean="0"/>
          </a:p>
          <a:p>
            <a:pPr marL="0" indent="0" algn="just">
              <a:buNone/>
            </a:pPr>
            <a:r>
              <a:rPr lang="pl-PL" sz="1600" dirty="0" smtClean="0"/>
              <a:t>W </a:t>
            </a:r>
            <a:r>
              <a:rPr lang="pl-PL" sz="1600" dirty="0"/>
              <a:t>tym celu banki oraz rejestry kredytowe w ramach swoich wewnętrznych procesów zapewniają realizację tej  zasady oraz zapewniają, aby efektywność i poprawność działania mechanizmów kontrolnych w tym zakresie w szczególności uwzględniała role i zadania inspektora ochrony danych. </a:t>
            </a:r>
            <a:endParaRPr lang="pl-PL" sz="1600" dirty="0" smtClean="0"/>
          </a:p>
          <a:p>
            <a:pPr marL="0" indent="0" algn="just">
              <a:buNone/>
            </a:pPr>
            <a:endParaRPr lang="pl-PL" sz="1600" dirty="0"/>
          </a:p>
          <a:p>
            <a:pPr marL="0" indent="0">
              <a:buNone/>
            </a:pPr>
            <a:r>
              <a:rPr lang="pl-PL" sz="1600" b="1" u="sng" dirty="0"/>
              <a:t>6. Zasada integralności i poufności </a:t>
            </a:r>
            <a:endParaRPr lang="pl-PL" sz="1600" u="sng" dirty="0"/>
          </a:p>
          <a:p>
            <a:pPr marL="0" indent="0" algn="just">
              <a:buNone/>
            </a:pPr>
            <a:r>
              <a:rPr lang="pl-PL" sz="1600" dirty="0"/>
              <a:t>Banki oraz rejestry kredytowe zapewniają integralność i poufność danych określoną w art. 5 ust. 1 lit. f) RODO poprzez odpowiednie zapewnienie bezpieczeństwa  danych osobowych, w tym zapewnienie ochrony przed niedozwolonym lub niezgodnym z prawem przetwarzaniem oraz  przypadkową utratą, zniszczeniem lub uszkodzeniem za pomocą odpowiednich środków technicznych i organizacyjnych. </a:t>
            </a:r>
            <a:endParaRPr lang="pl-PL" sz="1600" dirty="0" smtClean="0"/>
          </a:p>
          <a:p>
            <a:pPr marL="0" indent="0" algn="just">
              <a:buNone/>
            </a:pPr>
            <a:r>
              <a:rPr lang="pl-PL" sz="1600" dirty="0" smtClean="0"/>
              <a:t>Banki </a:t>
            </a:r>
            <a:r>
              <a:rPr lang="pl-PL" sz="1600" dirty="0"/>
              <a:t>stosują w tym zakresie zasady  wynikające z rekomendacji  Komisji Nadzoru Finansowego, w tym w szczególności Rekomendacji D Komisji Nadzoru Finansowego dotyczącej zarządzania obszarami technologii informacyjnej i bezpieczeństwa środowiska teleinformatycznego w bankach.</a:t>
            </a:r>
          </a:p>
          <a:p>
            <a:pPr marL="0" indent="0" algn="just">
              <a:buNone/>
            </a:pPr>
            <a:endParaRPr lang="pl-PL" sz="1600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899592" y="0"/>
            <a:ext cx="8244408" cy="1556792"/>
          </a:xfrm>
        </p:spPr>
        <p:txBody>
          <a:bodyPr/>
          <a:lstStyle/>
          <a:p>
            <a:r>
              <a:rPr lang="pl-PL" sz="2400" b="1" dirty="0"/>
              <a:t>ZASADY DOTYCZĄCE PRZETWARZANIA DANYCH OSOBOWYCH WYRAŻONE NA GRUNCIE KODEKSU </a:t>
            </a:r>
            <a:r>
              <a:rPr lang="pl-PL" sz="2000" b="1" dirty="0"/>
              <a:t/>
            </a:r>
            <a:br>
              <a:rPr lang="pl-PL" sz="2000" b="1" dirty="0"/>
            </a:b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10033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1124744"/>
            <a:ext cx="8136904" cy="5256584"/>
          </a:xfrm>
        </p:spPr>
        <p:txBody>
          <a:bodyPr/>
          <a:lstStyle/>
          <a:p>
            <a:pPr marL="0" indent="0">
              <a:buNone/>
            </a:pPr>
            <a:endParaRPr lang="pl-PL" sz="1800" b="1" dirty="0" smtClean="0"/>
          </a:p>
          <a:p>
            <a:pPr marL="0" indent="0">
              <a:buNone/>
            </a:pPr>
            <a:r>
              <a:rPr lang="pl-PL" sz="1600" b="1" u="sng" dirty="0" smtClean="0"/>
              <a:t>7</a:t>
            </a:r>
            <a:r>
              <a:rPr lang="pl-PL" sz="1600" b="1" u="sng" dirty="0"/>
              <a:t>.  Zasada rozliczalności </a:t>
            </a:r>
            <a:endParaRPr lang="pl-PL" sz="1600" u="sng" dirty="0"/>
          </a:p>
          <a:p>
            <a:pPr marL="0" indent="0" algn="just">
              <a:buNone/>
            </a:pPr>
            <a:r>
              <a:rPr lang="pl-PL" sz="1600" dirty="0" smtClean="0"/>
              <a:t>Banki </a:t>
            </a:r>
            <a:r>
              <a:rPr lang="pl-PL" sz="1600" dirty="0"/>
              <a:t>oraz rejestry kredytowe zapewniają realizację zasady rozliczalności, o której mowa w art. 5 ust. 2 </a:t>
            </a:r>
            <a:r>
              <a:rPr lang="pl-PL" sz="1600" dirty="0" smtClean="0"/>
              <a:t>RODO, </a:t>
            </a:r>
            <a:r>
              <a:rPr lang="pl-PL" sz="1600" dirty="0"/>
              <a:t>poprzez wdrożenie odpowiednich procedur i zasad, pozwalających bankom oraz rejestrom kredytowym na wykazanie przestrzegania przepisów </a:t>
            </a:r>
            <a:r>
              <a:rPr lang="pl-PL" sz="1600" dirty="0" smtClean="0"/>
              <a:t>RODO, </a:t>
            </a:r>
            <a:r>
              <a:rPr lang="pl-PL" sz="1600" dirty="0"/>
              <a:t>ze szczególnym uwzględnieniem udziału w tych działaniach inspektora ochrony danych.</a:t>
            </a:r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899592" y="-171400"/>
            <a:ext cx="8244408" cy="1556792"/>
          </a:xfrm>
        </p:spPr>
        <p:txBody>
          <a:bodyPr/>
          <a:lstStyle/>
          <a:p>
            <a:r>
              <a:rPr lang="pl-PL" sz="2000" b="1" dirty="0" smtClean="0"/>
              <a:t> </a:t>
            </a:r>
            <a:r>
              <a:rPr lang="pl-PL" sz="2000" b="1" dirty="0"/>
              <a:t/>
            </a:r>
            <a:br>
              <a:rPr lang="pl-PL" sz="2000" b="1" dirty="0"/>
            </a:br>
            <a:r>
              <a:rPr lang="pl-PL" sz="2400" b="1" dirty="0"/>
              <a:t>ZASADY DOTYCZĄCE PRZETWARZANIA DANYCH OSOBOWYCH WYRAŻONE NA GRUNCIE KODEKSU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8567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Projekt niestandardowy">
  <a:themeElements>
    <a:clrScheme name="Niestandardowy 1">
      <a:dk1>
        <a:srgbClr val="002060"/>
      </a:dk1>
      <a:lt1>
        <a:sysClr val="window" lastClr="FFFFFF"/>
      </a:lt1>
      <a:dk2>
        <a:srgbClr val="1F497D"/>
      </a:dk2>
      <a:lt2>
        <a:srgbClr val="EEECE1"/>
      </a:lt2>
      <a:accent1>
        <a:srgbClr val="002060"/>
      </a:accent1>
      <a:accent2>
        <a:srgbClr val="A5A5A5"/>
      </a:accent2>
      <a:accent3>
        <a:srgbClr val="C0000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Projekt niestandardowy">
  <a:themeElements>
    <a:clrScheme name="Niestandardowy 1">
      <a:dk1>
        <a:srgbClr val="002060"/>
      </a:dk1>
      <a:lt1>
        <a:sysClr val="window" lastClr="FFFFFF"/>
      </a:lt1>
      <a:dk2>
        <a:srgbClr val="1F497D"/>
      </a:dk2>
      <a:lt2>
        <a:srgbClr val="EEECE1"/>
      </a:lt2>
      <a:accent1>
        <a:srgbClr val="002060"/>
      </a:accent1>
      <a:accent2>
        <a:srgbClr val="A5A5A5"/>
      </a:accent2>
      <a:accent3>
        <a:srgbClr val="C0000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Projekt niestandardowy">
  <a:themeElements>
    <a:clrScheme name="Niestandardowy 1">
      <a:dk1>
        <a:srgbClr val="002060"/>
      </a:dk1>
      <a:lt1>
        <a:sysClr val="window" lastClr="FFFFFF"/>
      </a:lt1>
      <a:dk2>
        <a:srgbClr val="1F497D"/>
      </a:dk2>
      <a:lt2>
        <a:srgbClr val="EEECE1"/>
      </a:lt2>
      <a:accent1>
        <a:srgbClr val="002060"/>
      </a:accent1>
      <a:accent2>
        <a:srgbClr val="A5A5A5"/>
      </a:accent2>
      <a:accent3>
        <a:srgbClr val="C0000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Projekt niestandardowy">
  <a:themeElements>
    <a:clrScheme name="Niestandardowy 1">
      <a:dk1>
        <a:srgbClr val="002060"/>
      </a:dk1>
      <a:lt1>
        <a:sysClr val="window" lastClr="FFFFFF"/>
      </a:lt1>
      <a:dk2>
        <a:srgbClr val="1F497D"/>
      </a:dk2>
      <a:lt2>
        <a:srgbClr val="EEECE1"/>
      </a:lt2>
      <a:accent1>
        <a:srgbClr val="002060"/>
      </a:accent1>
      <a:accent2>
        <a:srgbClr val="A5A5A5"/>
      </a:accent2>
      <a:accent3>
        <a:srgbClr val="C0000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2073</TotalTime>
  <Words>2066</Words>
  <Application>Microsoft Office PowerPoint</Application>
  <PresentationFormat>Pokaz na ekranie (4:3)</PresentationFormat>
  <Paragraphs>164</Paragraphs>
  <Slides>18</Slides>
  <Notes>5</Notes>
  <HiddenSlides>0</HiddenSlides>
  <MMClips>0</MMClips>
  <ScaleCrop>false</ScaleCrop>
  <HeadingPairs>
    <vt:vector size="4" baseType="variant">
      <vt:variant>
        <vt:lpstr>Motyw</vt:lpstr>
      </vt:variant>
      <vt:variant>
        <vt:i4>4</vt:i4>
      </vt:variant>
      <vt:variant>
        <vt:lpstr>Tytuły slajdów</vt:lpstr>
      </vt:variant>
      <vt:variant>
        <vt:i4>18</vt:i4>
      </vt:variant>
    </vt:vector>
  </HeadingPairs>
  <TitlesOfParts>
    <vt:vector size="22" baseType="lpstr">
      <vt:lpstr>2_Projekt niestandardowy</vt:lpstr>
      <vt:lpstr>3_Projekt niestandardowy</vt:lpstr>
      <vt:lpstr>4_Projekt niestandardowy</vt:lpstr>
      <vt:lpstr>5_Projekt niestandardowy</vt:lpstr>
      <vt:lpstr> KODEKS DOBRYCH PRAKTYK W ZAKRESIE PRZETWARZANIA DANYCH OSOBOWYCH PRZEZ BANKI I REJESTRY KREDYTOWE      </vt:lpstr>
      <vt:lpstr>  ZAŁOŻENIA KODEKSU  </vt:lpstr>
      <vt:lpstr> ZAŁOŻENIA KODEKSU </vt:lpstr>
      <vt:lpstr> ZAŁOŻENIA KODEKSU </vt:lpstr>
      <vt:lpstr>CEL WPROWADZENIA KODEKSU</vt:lpstr>
      <vt:lpstr>  ZASADY DOTYCZĄCE PRZETWARZANIA DANYCH OSOBOWYCH WYRAŻONE NA GRUNCIE KODEKSU  </vt:lpstr>
      <vt:lpstr> ZASADY DOTYCZĄCE PRZETWARZANIA DANYCH OSOBOWYCH WYRAŻONE NA GRUNCIE KODEKSU  </vt:lpstr>
      <vt:lpstr>ZASADY DOTYCZĄCE PRZETWARZANIA DANYCH OSOBOWYCH WYRAŻONE NA GRUNCIE KODEKSU  </vt:lpstr>
      <vt:lpstr>  ZASADY DOTYCZĄCE PRZETWARZANIA DANYCH OSOBOWYCH WYRAŻONE NA GRUNCIE KODEKSU</vt:lpstr>
      <vt:lpstr> OBSZARY TEMATYCZNE KODEKSU   </vt:lpstr>
      <vt:lpstr> OBSZARY TEMATYCZNE KODEKSU   </vt:lpstr>
      <vt:lpstr> OBSZARY TEMATYCZNE KODEKSU   </vt:lpstr>
      <vt:lpstr> OBSZARY TEMATYCZNE KODEKSU   </vt:lpstr>
      <vt:lpstr> ZAŁĄCZNIKI DO KODEKSU  </vt:lpstr>
      <vt:lpstr>SPOSÓB FORMUŁOWANIA KODEKSU</vt:lpstr>
      <vt:lpstr>SPOSÓB FORMUŁOWANIA KODEKSU</vt:lpstr>
      <vt:lpstr>SPOSÓB FORMUŁOWANIA KODEKSU</vt:lpstr>
      <vt:lpstr>Dziękuję za uwagę!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Wdrożenie rozporządzenia o europejskim nakazie zabezpieczenia na rachunku bankowym w celu ułatwienia transgranicznego dochodzenia wierzytelności w sprawach cywilnych i handlowych</dc:title>
  <dc:creator>Natalia Danielak</dc:creator>
  <cp:lastModifiedBy>Damian Wyrzykowski</cp:lastModifiedBy>
  <cp:revision>156</cp:revision>
  <dcterms:created xsi:type="dcterms:W3CDTF">2016-10-14T12:53:49Z</dcterms:created>
  <dcterms:modified xsi:type="dcterms:W3CDTF">2018-01-17T09:02:34Z</dcterms:modified>
</cp:coreProperties>
</file>